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46"/>
  </p:notesMasterIdLst>
  <p:handoutMasterIdLst>
    <p:handoutMasterId r:id="rId47"/>
  </p:handoutMasterIdLst>
  <p:sldIdLst>
    <p:sldId id="256" r:id="rId3"/>
    <p:sldId id="457" r:id="rId4"/>
    <p:sldId id="489" r:id="rId5"/>
    <p:sldId id="458" r:id="rId6"/>
    <p:sldId id="488" r:id="rId7"/>
    <p:sldId id="475" r:id="rId8"/>
    <p:sldId id="476" r:id="rId9"/>
    <p:sldId id="492" r:id="rId10"/>
    <p:sldId id="493" r:id="rId11"/>
    <p:sldId id="477" r:id="rId12"/>
    <p:sldId id="494" r:id="rId13"/>
    <p:sldId id="495" r:id="rId14"/>
    <p:sldId id="496" r:id="rId15"/>
    <p:sldId id="497" r:id="rId16"/>
    <p:sldId id="498" r:id="rId17"/>
    <p:sldId id="499" r:id="rId18"/>
    <p:sldId id="490" r:id="rId19"/>
    <p:sldId id="491" r:id="rId20"/>
    <p:sldId id="504" r:id="rId21"/>
    <p:sldId id="505" r:id="rId22"/>
    <p:sldId id="479" r:id="rId23"/>
    <p:sldId id="480" r:id="rId24"/>
    <p:sldId id="481" r:id="rId25"/>
    <p:sldId id="465" r:id="rId26"/>
    <p:sldId id="467" r:id="rId27"/>
    <p:sldId id="464" r:id="rId28"/>
    <p:sldId id="463" r:id="rId29"/>
    <p:sldId id="466" r:id="rId30"/>
    <p:sldId id="483" r:id="rId31"/>
    <p:sldId id="484" r:id="rId32"/>
    <p:sldId id="501" r:id="rId33"/>
    <p:sldId id="502" r:id="rId34"/>
    <p:sldId id="503" r:id="rId35"/>
    <p:sldId id="459" r:id="rId36"/>
    <p:sldId id="460" r:id="rId37"/>
    <p:sldId id="507" r:id="rId38"/>
    <p:sldId id="506" r:id="rId39"/>
    <p:sldId id="462" r:id="rId40"/>
    <p:sldId id="461" r:id="rId41"/>
    <p:sldId id="469" r:id="rId42"/>
    <p:sldId id="473" r:id="rId43"/>
    <p:sldId id="486" r:id="rId44"/>
    <p:sldId id="404" r:id="rId45"/>
  </p:sldIdLst>
  <p:sldSz cx="12188825" cy="6858000"/>
  <p:notesSz cx="6858000" cy="9144000"/>
  <p:custDataLst>
    <p:tags r:id="rId4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86402" autoAdjust="0"/>
  </p:normalViewPr>
  <p:slideViewPr>
    <p:cSldViewPr>
      <p:cViewPr varScale="1">
        <p:scale>
          <a:sx n="117" d="100"/>
          <a:sy n="117" d="100"/>
        </p:scale>
        <p:origin x="-246" y="-9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BC5CAF-DAB6-49FF-B1FC-83479B1E595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3D540EAD-5251-404A-A6C4-5967BB02A283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/>
            <a:t>Pasif Bilgi Toplama</a:t>
          </a:r>
        </a:p>
      </dgm:t>
    </dgm:pt>
    <dgm:pt modelId="{3EF0D604-3A75-48F5-86B7-74DF0E126653}" type="parTrans" cxnId="{FB9B928D-5598-4AED-968E-27F8A7C59EE3}">
      <dgm:prSet/>
      <dgm:spPr/>
      <dgm:t>
        <a:bodyPr/>
        <a:lstStyle/>
        <a:p>
          <a:endParaRPr lang="tr-TR"/>
        </a:p>
      </dgm:t>
    </dgm:pt>
    <dgm:pt modelId="{DE0E96BC-AFFC-46AA-AAC7-04BCDB8790F5}" type="sibTrans" cxnId="{FB9B928D-5598-4AED-968E-27F8A7C59EE3}">
      <dgm:prSet/>
      <dgm:spPr/>
      <dgm:t>
        <a:bodyPr/>
        <a:lstStyle/>
        <a:p>
          <a:endParaRPr lang="tr-TR"/>
        </a:p>
      </dgm:t>
    </dgm:pt>
    <dgm:pt modelId="{99F856C1-88B5-4EE5-8678-16A9E9AA9C1B}">
      <dgm:prSet phldrT="[Metin]"/>
      <dgm:spPr>
        <a:solidFill>
          <a:srgbClr val="00B050"/>
        </a:solidFill>
      </dgm:spPr>
      <dgm:t>
        <a:bodyPr/>
        <a:lstStyle/>
        <a:p>
          <a:r>
            <a:rPr lang="tr-TR" dirty="0"/>
            <a:t>Aktif Bilgi Toplama</a:t>
          </a:r>
        </a:p>
      </dgm:t>
    </dgm:pt>
    <dgm:pt modelId="{6E4D4A39-634B-49D0-A534-F6127E7684AC}" type="parTrans" cxnId="{990F918B-004A-4087-B281-C192F2642E70}">
      <dgm:prSet/>
      <dgm:spPr/>
      <dgm:t>
        <a:bodyPr/>
        <a:lstStyle/>
        <a:p>
          <a:endParaRPr lang="tr-TR"/>
        </a:p>
      </dgm:t>
    </dgm:pt>
    <dgm:pt modelId="{DABD69AB-00DD-4616-9E20-FF141D2DADED}" type="sibTrans" cxnId="{990F918B-004A-4087-B281-C192F2642E70}">
      <dgm:prSet/>
      <dgm:spPr/>
      <dgm:t>
        <a:bodyPr/>
        <a:lstStyle/>
        <a:p>
          <a:endParaRPr lang="tr-TR"/>
        </a:p>
      </dgm:t>
    </dgm:pt>
    <dgm:pt modelId="{93EF9727-713B-4D7B-A5CA-5675D2C50011}">
      <dgm:prSet/>
      <dgm:spPr/>
      <dgm:t>
        <a:bodyPr/>
        <a:lstStyle/>
        <a:p>
          <a:r>
            <a:rPr lang="tr-TR" dirty="0" smtClean="0"/>
            <a:t>Hedef sistemden bağımsız</a:t>
          </a:r>
          <a:endParaRPr lang="tr-TR" dirty="0"/>
        </a:p>
      </dgm:t>
    </dgm:pt>
    <dgm:pt modelId="{88BE7CA1-32E3-4EAC-90CC-EC89D44E106D}" type="parTrans" cxnId="{6B434A4B-7AD8-433B-AD12-FB121CE69466}">
      <dgm:prSet/>
      <dgm:spPr/>
      <dgm:t>
        <a:bodyPr/>
        <a:lstStyle/>
        <a:p>
          <a:endParaRPr lang="tr-TR"/>
        </a:p>
      </dgm:t>
    </dgm:pt>
    <dgm:pt modelId="{B00EF50D-057D-47CE-B330-79295D6C00DE}" type="sibTrans" cxnId="{6B434A4B-7AD8-433B-AD12-FB121CE69466}">
      <dgm:prSet/>
      <dgm:spPr/>
      <dgm:t>
        <a:bodyPr/>
        <a:lstStyle/>
        <a:p>
          <a:endParaRPr lang="tr-TR"/>
        </a:p>
      </dgm:t>
    </dgm:pt>
    <dgm:pt modelId="{B0B200AA-2AC7-4E39-9F5C-023B99AB29CB}">
      <dgm:prSet phldrT="[Metin]"/>
      <dgm:spPr>
        <a:solidFill>
          <a:srgbClr val="00B050"/>
        </a:solidFill>
      </dgm:spPr>
      <dgm:t>
        <a:bodyPr/>
        <a:lstStyle/>
        <a:p>
          <a:r>
            <a:rPr lang="tr-TR" smtClean="0"/>
            <a:t>Hedef sistemle doğrudan iletişime geçerek </a:t>
          </a:r>
          <a:endParaRPr lang="tr-TR" dirty="0"/>
        </a:p>
      </dgm:t>
    </dgm:pt>
    <dgm:pt modelId="{5C2FE0D8-A256-4ADF-997C-DFB0A23E5E93}" type="parTrans" cxnId="{0F847EE3-CCF6-4BC4-BEAE-2FAB8C6A964D}">
      <dgm:prSet/>
      <dgm:spPr/>
      <dgm:t>
        <a:bodyPr/>
        <a:lstStyle/>
        <a:p>
          <a:endParaRPr lang="tr-TR"/>
        </a:p>
      </dgm:t>
    </dgm:pt>
    <dgm:pt modelId="{9C6F9590-E68E-4BB5-BDFB-D3E7C8E38C9F}" type="sibTrans" cxnId="{0F847EE3-CCF6-4BC4-BEAE-2FAB8C6A964D}">
      <dgm:prSet/>
      <dgm:spPr/>
      <dgm:t>
        <a:bodyPr/>
        <a:lstStyle/>
        <a:p>
          <a:endParaRPr lang="tr-TR"/>
        </a:p>
      </dgm:t>
    </dgm:pt>
    <dgm:pt modelId="{CCF97A5C-74F1-4687-9D51-96655C984C5C}" type="pres">
      <dgm:prSet presAssocID="{95BC5CAF-DAB6-49FF-B1FC-83479B1E5958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F8DD1949-B368-4B63-B324-9D38D3693744}" type="pres">
      <dgm:prSet presAssocID="{3D540EAD-5251-404A-A6C4-5967BB02A283}" presName="parentLin" presStyleCnt="0"/>
      <dgm:spPr/>
    </dgm:pt>
    <dgm:pt modelId="{FED71655-8F6A-4535-93F3-80D64466FB2E}" type="pres">
      <dgm:prSet presAssocID="{3D540EAD-5251-404A-A6C4-5967BB02A283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CA5B522B-DFC4-4CFD-AD09-57C4AC3BA81E}" type="pres">
      <dgm:prSet presAssocID="{3D540EAD-5251-404A-A6C4-5967BB02A283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474D47FE-43DE-4F76-B4DC-4AD2D8DC4864}" type="pres">
      <dgm:prSet presAssocID="{3D540EAD-5251-404A-A6C4-5967BB02A283}" presName="negativeSpace" presStyleCnt="0"/>
      <dgm:spPr/>
    </dgm:pt>
    <dgm:pt modelId="{0FF130CA-297D-45E0-A457-20CB3D332C60}" type="pres">
      <dgm:prSet presAssocID="{3D540EAD-5251-404A-A6C4-5967BB02A283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C26857AF-06FB-4DB1-B964-A4FC430CE1CE}" type="pres">
      <dgm:prSet presAssocID="{DE0E96BC-AFFC-46AA-AAC7-04BCDB8790F5}" presName="spaceBetweenRectangles" presStyleCnt="0"/>
      <dgm:spPr/>
    </dgm:pt>
    <dgm:pt modelId="{503A210D-6864-496A-AC19-2B2B7E56561F}" type="pres">
      <dgm:prSet presAssocID="{99F856C1-88B5-4EE5-8678-16A9E9AA9C1B}" presName="parentLin" presStyleCnt="0"/>
      <dgm:spPr/>
    </dgm:pt>
    <dgm:pt modelId="{9358F7BC-8FE0-4AE5-BB7E-6513E790047A}" type="pres">
      <dgm:prSet presAssocID="{99F856C1-88B5-4EE5-8678-16A9E9AA9C1B}" presName="parentLeftMargin" presStyleLbl="node1" presStyleIdx="0" presStyleCnt="2"/>
      <dgm:spPr/>
      <dgm:t>
        <a:bodyPr/>
        <a:lstStyle/>
        <a:p>
          <a:endParaRPr lang="tr-TR"/>
        </a:p>
      </dgm:t>
    </dgm:pt>
    <dgm:pt modelId="{B79DEEC4-0DA9-4E30-A34C-344F663A9542}" type="pres">
      <dgm:prSet presAssocID="{99F856C1-88B5-4EE5-8678-16A9E9AA9C1B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1721AC33-7D46-4F78-B831-F4D0BC779F84}" type="pres">
      <dgm:prSet presAssocID="{99F856C1-88B5-4EE5-8678-16A9E9AA9C1B}" presName="negativeSpace" presStyleCnt="0"/>
      <dgm:spPr/>
    </dgm:pt>
    <dgm:pt modelId="{BC0BF32A-97C9-4838-A0A4-1403332A3003}" type="pres">
      <dgm:prSet presAssocID="{99F856C1-88B5-4EE5-8678-16A9E9AA9C1B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tr-TR"/>
        </a:p>
      </dgm:t>
    </dgm:pt>
  </dgm:ptLst>
  <dgm:cxnLst>
    <dgm:cxn modelId="{2CB5F958-BAA6-45AC-A267-39953E1F990E}" type="presOf" srcId="{3D540EAD-5251-404A-A6C4-5967BB02A283}" destId="{CA5B522B-DFC4-4CFD-AD09-57C4AC3BA81E}" srcOrd="1" destOrd="0" presId="urn:microsoft.com/office/officeart/2005/8/layout/list1"/>
    <dgm:cxn modelId="{2DFCB56A-351E-4605-9BA8-D7FBFA9F7FD0}" type="presOf" srcId="{3D540EAD-5251-404A-A6C4-5967BB02A283}" destId="{FED71655-8F6A-4535-93F3-80D64466FB2E}" srcOrd="0" destOrd="0" presId="urn:microsoft.com/office/officeart/2005/8/layout/list1"/>
    <dgm:cxn modelId="{FB9B928D-5598-4AED-968E-27F8A7C59EE3}" srcId="{95BC5CAF-DAB6-49FF-B1FC-83479B1E5958}" destId="{3D540EAD-5251-404A-A6C4-5967BB02A283}" srcOrd="0" destOrd="0" parTransId="{3EF0D604-3A75-48F5-86B7-74DF0E126653}" sibTransId="{DE0E96BC-AFFC-46AA-AAC7-04BCDB8790F5}"/>
    <dgm:cxn modelId="{28ECF387-4E6F-4904-9B12-EC10748DB70D}" type="presOf" srcId="{99F856C1-88B5-4EE5-8678-16A9E9AA9C1B}" destId="{9358F7BC-8FE0-4AE5-BB7E-6513E790047A}" srcOrd="0" destOrd="0" presId="urn:microsoft.com/office/officeart/2005/8/layout/list1"/>
    <dgm:cxn modelId="{215146E2-229C-4378-AB27-084BD32672D8}" type="presOf" srcId="{99F856C1-88B5-4EE5-8678-16A9E9AA9C1B}" destId="{B79DEEC4-0DA9-4E30-A34C-344F663A9542}" srcOrd="1" destOrd="0" presId="urn:microsoft.com/office/officeart/2005/8/layout/list1"/>
    <dgm:cxn modelId="{990F918B-004A-4087-B281-C192F2642E70}" srcId="{95BC5CAF-DAB6-49FF-B1FC-83479B1E5958}" destId="{99F856C1-88B5-4EE5-8678-16A9E9AA9C1B}" srcOrd="1" destOrd="0" parTransId="{6E4D4A39-634B-49D0-A534-F6127E7684AC}" sibTransId="{DABD69AB-00DD-4616-9E20-FF141D2DADED}"/>
    <dgm:cxn modelId="{A87E67A6-196F-414F-9386-432FCDCB695E}" type="presOf" srcId="{B0B200AA-2AC7-4E39-9F5C-023B99AB29CB}" destId="{BC0BF32A-97C9-4838-A0A4-1403332A3003}" srcOrd="0" destOrd="0" presId="urn:microsoft.com/office/officeart/2005/8/layout/list1"/>
    <dgm:cxn modelId="{6B434A4B-7AD8-433B-AD12-FB121CE69466}" srcId="{3D540EAD-5251-404A-A6C4-5967BB02A283}" destId="{93EF9727-713B-4D7B-A5CA-5675D2C50011}" srcOrd="0" destOrd="0" parTransId="{88BE7CA1-32E3-4EAC-90CC-EC89D44E106D}" sibTransId="{B00EF50D-057D-47CE-B330-79295D6C00DE}"/>
    <dgm:cxn modelId="{DDA52A70-3B24-42FA-9FDB-14658B7A1827}" type="presOf" srcId="{95BC5CAF-DAB6-49FF-B1FC-83479B1E5958}" destId="{CCF97A5C-74F1-4687-9D51-96655C984C5C}" srcOrd="0" destOrd="0" presId="urn:microsoft.com/office/officeart/2005/8/layout/list1"/>
    <dgm:cxn modelId="{1B13CC71-269F-4F00-BAE9-CF848D3B28C6}" type="presOf" srcId="{93EF9727-713B-4D7B-A5CA-5675D2C50011}" destId="{0FF130CA-297D-45E0-A457-20CB3D332C60}" srcOrd="0" destOrd="0" presId="urn:microsoft.com/office/officeart/2005/8/layout/list1"/>
    <dgm:cxn modelId="{0F847EE3-CCF6-4BC4-BEAE-2FAB8C6A964D}" srcId="{99F856C1-88B5-4EE5-8678-16A9E9AA9C1B}" destId="{B0B200AA-2AC7-4E39-9F5C-023B99AB29CB}" srcOrd="0" destOrd="0" parTransId="{5C2FE0D8-A256-4ADF-997C-DFB0A23E5E93}" sibTransId="{9C6F9590-E68E-4BB5-BDFB-D3E7C8E38C9F}"/>
    <dgm:cxn modelId="{1571E812-C34E-45EF-91B8-1ED838087D39}" type="presParOf" srcId="{CCF97A5C-74F1-4687-9D51-96655C984C5C}" destId="{F8DD1949-B368-4B63-B324-9D38D3693744}" srcOrd="0" destOrd="0" presId="urn:microsoft.com/office/officeart/2005/8/layout/list1"/>
    <dgm:cxn modelId="{192CE10F-6EBF-4F5B-B889-5888533D9373}" type="presParOf" srcId="{F8DD1949-B368-4B63-B324-9D38D3693744}" destId="{FED71655-8F6A-4535-93F3-80D64466FB2E}" srcOrd="0" destOrd="0" presId="urn:microsoft.com/office/officeart/2005/8/layout/list1"/>
    <dgm:cxn modelId="{524FE701-8913-4728-95D5-CF4CF73291ED}" type="presParOf" srcId="{F8DD1949-B368-4B63-B324-9D38D3693744}" destId="{CA5B522B-DFC4-4CFD-AD09-57C4AC3BA81E}" srcOrd="1" destOrd="0" presId="urn:microsoft.com/office/officeart/2005/8/layout/list1"/>
    <dgm:cxn modelId="{6B60DE50-6392-4DDF-9F0A-7D3A36463D1F}" type="presParOf" srcId="{CCF97A5C-74F1-4687-9D51-96655C984C5C}" destId="{474D47FE-43DE-4F76-B4DC-4AD2D8DC4864}" srcOrd="1" destOrd="0" presId="urn:microsoft.com/office/officeart/2005/8/layout/list1"/>
    <dgm:cxn modelId="{8A243CAE-75AE-4574-9265-CFFA76CA65A7}" type="presParOf" srcId="{CCF97A5C-74F1-4687-9D51-96655C984C5C}" destId="{0FF130CA-297D-45E0-A457-20CB3D332C60}" srcOrd="2" destOrd="0" presId="urn:microsoft.com/office/officeart/2005/8/layout/list1"/>
    <dgm:cxn modelId="{850ED082-C79B-418F-8DB8-274E10F2B065}" type="presParOf" srcId="{CCF97A5C-74F1-4687-9D51-96655C984C5C}" destId="{C26857AF-06FB-4DB1-B964-A4FC430CE1CE}" srcOrd="3" destOrd="0" presId="urn:microsoft.com/office/officeart/2005/8/layout/list1"/>
    <dgm:cxn modelId="{3C9B8B00-610C-439D-BFE9-F16A77E2527F}" type="presParOf" srcId="{CCF97A5C-74F1-4687-9D51-96655C984C5C}" destId="{503A210D-6864-496A-AC19-2B2B7E56561F}" srcOrd="4" destOrd="0" presId="urn:microsoft.com/office/officeart/2005/8/layout/list1"/>
    <dgm:cxn modelId="{30F0903A-05CC-42EA-A63F-0B9CDA49B54B}" type="presParOf" srcId="{503A210D-6864-496A-AC19-2B2B7E56561F}" destId="{9358F7BC-8FE0-4AE5-BB7E-6513E790047A}" srcOrd="0" destOrd="0" presId="urn:microsoft.com/office/officeart/2005/8/layout/list1"/>
    <dgm:cxn modelId="{8835B31C-0728-47A7-8A2B-27F161F07E7D}" type="presParOf" srcId="{503A210D-6864-496A-AC19-2B2B7E56561F}" destId="{B79DEEC4-0DA9-4E30-A34C-344F663A9542}" srcOrd="1" destOrd="0" presId="urn:microsoft.com/office/officeart/2005/8/layout/list1"/>
    <dgm:cxn modelId="{FB315536-37F0-4A23-94FB-4F6BD6F08C31}" type="presParOf" srcId="{CCF97A5C-74F1-4687-9D51-96655C984C5C}" destId="{1721AC33-7D46-4F78-B831-F4D0BC779F84}" srcOrd="5" destOrd="0" presId="urn:microsoft.com/office/officeart/2005/8/layout/list1"/>
    <dgm:cxn modelId="{3CCAC83D-579C-4F61-A98D-527AD0C2F949}" type="presParOf" srcId="{CCF97A5C-74F1-4687-9D51-96655C984C5C}" destId="{BC0BF32A-97C9-4838-A0A4-1403332A300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Pasif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D822EB73-D004-499A-9E17-0F6D013C4820}" type="presOf" srcId="{C38FF2F1-3A7F-4B09-AB94-4676397132AC}" destId="{048951CB-029D-441F-9227-11D633AE29A1}" srcOrd="0" destOrd="0" presId="urn:microsoft.com/office/officeart/2005/8/layout/list1"/>
    <dgm:cxn modelId="{279E2C6E-10AD-46BB-BC64-A9A16D943AF8}" type="presOf" srcId="{67D157E1-AB39-4A04-BA49-2E1111F87CA9}" destId="{4FF57FA9-C133-478C-A952-8AD743DE9016}" srcOrd="1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8ABF5B9E-3FAD-4EE4-BFB8-4C2003465827}" type="presOf" srcId="{67D157E1-AB39-4A04-BA49-2E1111F87CA9}" destId="{685E8F2F-0141-4887-BC3A-AF7F10AEC3D2}" srcOrd="0" destOrd="0" presId="urn:microsoft.com/office/officeart/2005/8/layout/list1"/>
    <dgm:cxn modelId="{630C6082-BFBD-476A-8D51-70FD67DA2014}" type="presParOf" srcId="{048951CB-029D-441F-9227-11D633AE29A1}" destId="{99008A37-2FDF-4C55-A46E-263F01C031BC}" srcOrd="0" destOrd="0" presId="urn:microsoft.com/office/officeart/2005/8/layout/list1"/>
    <dgm:cxn modelId="{7D303E65-180F-4B78-910F-8F7C5E1984A6}" type="presParOf" srcId="{99008A37-2FDF-4C55-A46E-263F01C031BC}" destId="{685E8F2F-0141-4887-BC3A-AF7F10AEC3D2}" srcOrd="0" destOrd="0" presId="urn:microsoft.com/office/officeart/2005/8/layout/list1"/>
    <dgm:cxn modelId="{F2CF49E2-F32E-4AEA-88B8-0683DDB92409}" type="presParOf" srcId="{99008A37-2FDF-4C55-A46E-263F01C031BC}" destId="{4FF57FA9-C133-478C-A952-8AD743DE9016}" srcOrd="1" destOrd="0" presId="urn:microsoft.com/office/officeart/2005/8/layout/list1"/>
    <dgm:cxn modelId="{FAAFD4C0-68E0-45C8-B427-0D9D6ECB65FA}" type="presParOf" srcId="{048951CB-029D-441F-9227-11D633AE29A1}" destId="{DC18CDD6-1C5E-42AD-BEEF-3B0EB2795089}" srcOrd="1" destOrd="0" presId="urn:microsoft.com/office/officeart/2005/8/layout/list1"/>
    <dgm:cxn modelId="{F4CE0973-2CDC-4F53-A380-1E5602E8F86B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8FF2F1-3A7F-4B09-AB94-4676397132A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67D157E1-AB39-4A04-BA49-2E1111F87CA9}">
      <dgm:prSet phldrT="[Metin]"/>
      <dgm:spPr>
        <a:solidFill>
          <a:schemeClr val="accent4"/>
        </a:solidFill>
      </dgm:spPr>
      <dgm:t>
        <a:bodyPr/>
        <a:lstStyle/>
        <a:p>
          <a:r>
            <a:rPr lang="tr-TR" dirty="0" smtClean="0"/>
            <a:t>Aktif </a:t>
          </a:r>
          <a:r>
            <a:rPr lang="tr-TR" dirty="0"/>
            <a:t>Bilgi Toplama</a:t>
          </a:r>
        </a:p>
      </dgm:t>
    </dgm:pt>
    <dgm:pt modelId="{78C6FF90-40D2-4EAA-B7D8-A6D12766C5B5}" type="parTrans" cxnId="{F9AC97B4-E5F2-4E63-B823-1C0EE407C8FD}">
      <dgm:prSet/>
      <dgm:spPr/>
      <dgm:t>
        <a:bodyPr/>
        <a:lstStyle/>
        <a:p>
          <a:endParaRPr lang="tr-TR"/>
        </a:p>
      </dgm:t>
    </dgm:pt>
    <dgm:pt modelId="{752B276E-03A4-4F54-A1CF-3F244B573C9F}" type="sibTrans" cxnId="{F9AC97B4-E5F2-4E63-B823-1C0EE407C8FD}">
      <dgm:prSet/>
      <dgm:spPr/>
      <dgm:t>
        <a:bodyPr/>
        <a:lstStyle/>
        <a:p>
          <a:endParaRPr lang="tr-TR"/>
        </a:p>
      </dgm:t>
    </dgm:pt>
    <dgm:pt modelId="{048951CB-029D-441F-9227-11D633AE29A1}" type="pres">
      <dgm:prSet presAssocID="{C38FF2F1-3A7F-4B09-AB94-4676397132A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tr-TR"/>
        </a:p>
      </dgm:t>
    </dgm:pt>
    <dgm:pt modelId="{99008A37-2FDF-4C55-A46E-263F01C031BC}" type="pres">
      <dgm:prSet presAssocID="{67D157E1-AB39-4A04-BA49-2E1111F87CA9}" presName="parentLin" presStyleCnt="0"/>
      <dgm:spPr/>
    </dgm:pt>
    <dgm:pt modelId="{685E8F2F-0141-4887-BC3A-AF7F10AEC3D2}" type="pres">
      <dgm:prSet presAssocID="{67D157E1-AB39-4A04-BA49-2E1111F87CA9}" presName="parentLeftMargin" presStyleLbl="node1" presStyleIdx="0" presStyleCnt="1"/>
      <dgm:spPr/>
      <dgm:t>
        <a:bodyPr/>
        <a:lstStyle/>
        <a:p>
          <a:endParaRPr lang="tr-TR"/>
        </a:p>
      </dgm:t>
    </dgm:pt>
    <dgm:pt modelId="{4FF57FA9-C133-478C-A952-8AD743DE9016}" type="pres">
      <dgm:prSet presAssocID="{67D157E1-AB39-4A04-BA49-2E1111F87CA9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tr-TR"/>
        </a:p>
      </dgm:t>
    </dgm:pt>
    <dgm:pt modelId="{DC18CDD6-1C5E-42AD-BEEF-3B0EB2795089}" type="pres">
      <dgm:prSet presAssocID="{67D157E1-AB39-4A04-BA49-2E1111F87CA9}" presName="negativeSpace" presStyleCnt="0"/>
      <dgm:spPr/>
    </dgm:pt>
    <dgm:pt modelId="{7DC7D230-5CD9-4AAE-92E6-346BA03CEC80}" type="pres">
      <dgm:prSet presAssocID="{67D157E1-AB39-4A04-BA49-2E1111F87CA9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6BDF7BE1-86D5-4DE8-B03C-F77926935DBF}" type="presOf" srcId="{67D157E1-AB39-4A04-BA49-2E1111F87CA9}" destId="{685E8F2F-0141-4887-BC3A-AF7F10AEC3D2}" srcOrd="0" destOrd="0" presId="urn:microsoft.com/office/officeart/2005/8/layout/list1"/>
    <dgm:cxn modelId="{AF40AE99-852B-4B7F-AA06-24E9EF0AB184}" type="presOf" srcId="{C38FF2F1-3A7F-4B09-AB94-4676397132AC}" destId="{048951CB-029D-441F-9227-11D633AE29A1}" srcOrd="0" destOrd="0" presId="urn:microsoft.com/office/officeart/2005/8/layout/list1"/>
    <dgm:cxn modelId="{F9AC97B4-E5F2-4E63-B823-1C0EE407C8FD}" srcId="{C38FF2F1-3A7F-4B09-AB94-4676397132AC}" destId="{67D157E1-AB39-4A04-BA49-2E1111F87CA9}" srcOrd="0" destOrd="0" parTransId="{78C6FF90-40D2-4EAA-B7D8-A6D12766C5B5}" sibTransId="{752B276E-03A4-4F54-A1CF-3F244B573C9F}"/>
    <dgm:cxn modelId="{00E5983C-F0E8-4E6C-8D6A-C983C8EDAEF0}" type="presOf" srcId="{67D157E1-AB39-4A04-BA49-2E1111F87CA9}" destId="{4FF57FA9-C133-478C-A952-8AD743DE9016}" srcOrd="1" destOrd="0" presId="urn:microsoft.com/office/officeart/2005/8/layout/list1"/>
    <dgm:cxn modelId="{CEAE1272-7BD2-47C2-927E-42229E31B22E}" type="presParOf" srcId="{048951CB-029D-441F-9227-11D633AE29A1}" destId="{99008A37-2FDF-4C55-A46E-263F01C031BC}" srcOrd="0" destOrd="0" presId="urn:microsoft.com/office/officeart/2005/8/layout/list1"/>
    <dgm:cxn modelId="{03B9A66F-40E5-4A11-B579-995A11376F07}" type="presParOf" srcId="{99008A37-2FDF-4C55-A46E-263F01C031BC}" destId="{685E8F2F-0141-4887-BC3A-AF7F10AEC3D2}" srcOrd="0" destOrd="0" presId="urn:microsoft.com/office/officeart/2005/8/layout/list1"/>
    <dgm:cxn modelId="{50B189C8-0E48-4E3A-84E0-AECA10D6AA19}" type="presParOf" srcId="{99008A37-2FDF-4C55-A46E-263F01C031BC}" destId="{4FF57FA9-C133-478C-A952-8AD743DE9016}" srcOrd="1" destOrd="0" presId="urn:microsoft.com/office/officeart/2005/8/layout/list1"/>
    <dgm:cxn modelId="{B48978B0-4159-44E6-806D-E24069DA4277}" type="presParOf" srcId="{048951CB-029D-441F-9227-11D633AE29A1}" destId="{DC18CDD6-1C5E-42AD-BEEF-3B0EB2795089}" srcOrd="1" destOrd="0" presId="urn:microsoft.com/office/officeart/2005/8/layout/list1"/>
    <dgm:cxn modelId="{E04BB611-832D-430E-A39C-635417452DF2}" type="presParOf" srcId="{048951CB-029D-441F-9227-11D633AE29A1}" destId="{7DC7D230-5CD9-4AAE-92E6-346BA03CEC80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F130CA-297D-45E0-A457-20CB3D332C60}">
      <dsp:nvSpPr>
        <dsp:cNvPr id="0" name=""/>
        <dsp:cNvSpPr/>
      </dsp:nvSpPr>
      <dsp:spPr>
        <a:xfrm>
          <a:off x="0" y="448054"/>
          <a:ext cx="9577063" cy="1190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dirty="0" smtClean="0"/>
            <a:t>Hedef sistemden bağımsız</a:t>
          </a:r>
          <a:endParaRPr lang="tr-TR" sz="2800" kern="1200" dirty="0"/>
        </a:p>
      </dsp:txBody>
      <dsp:txXfrm>
        <a:off x="0" y="448054"/>
        <a:ext cx="9577063" cy="1190700"/>
      </dsp:txXfrm>
    </dsp:sp>
    <dsp:sp modelId="{CA5B522B-DFC4-4CFD-AD09-57C4AC3BA81E}">
      <dsp:nvSpPr>
        <dsp:cNvPr id="0" name=""/>
        <dsp:cNvSpPr/>
      </dsp:nvSpPr>
      <dsp:spPr>
        <a:xfrm>
          <a:off x="478853" y="34774"/>
          <a:ext cx="6703944" cy="82656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Pasif Bilgi Toplama</a:t>
          </a:r>
        </a:p>
      </dsp:txBody>
      <dsp:txXfrm>
        <a:off x="519202" y="75123"/>
        <a:ext cx="6623246" cy="745862"/>
      </dsp:txXfrm>
    </dsp:sp>
    <dsp:sp modelId="{BC0BF32A-97C9-4838-A0A4-1403332A3003}">
      <dsp:nvSpPr>
        <dsp:cNvPr id="0" name=""/>
        <dsp:cNvSpPr/>
      </dsp:nvSpPr>
      <dsp:spPr>
        <a:xfrm>
          <a:off x="0" y="2203234"/>
          <a:ext cx="9577063" cy="1190700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3287" tIns="583184" rIns="743287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tr-TR" sz="2800" kern="1200" smtClean="0"/>
            <a:t>Hedef sistemle doğrudan iletişime geçerek </a:t>
          </a:r>
          <a:endParaRPr lang="tr-TR" sz="2800" kern="1200" dirty="0"/>
        </a:p>
      </dsp:txBody>
      <dsp:txXfrm>
        <a:off x="0" y="2203234"/>
        <a:ext cx="9577063" cy="1190700"/>
      </dsp:txXfrm>
    </dsp:sp>
    <dsp:sp modelId="{B79DEEC4-0DA9-4E30-A34C-344F663A9542}">
      <dsp:nvSpPr>
        <dsp:cNvPr id="0" name=""/>
        <dsp:cNvSpPr/>
      </dsp:nvSpPr>
      <dsp:spPr>
        <a:xfrm>
          <a:off x="478853" y="1789954"/>
          <a:ext cx="6703944" cy="826560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3393" tIns="0" rIns="253393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800" kern="1200" dirty="0"/>
            <a:t>Aktif Bilgi Toplama</a:t>
          </a:r>
        </a:p>
      </dsp:txBody>
      <dsp:txXfrm>
        <a:off x="519202" y="1830303"/>
        <a:ext cx="6623246" cy="7458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Pasif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D230-5CD9-4AAE-92E6-346BA03CEC80}">
      <dsp:nvSpPr>
        <dsp:cNvPr id="0" name=""/>
        <dsp:cNvSpPr/>
      </dsp:nvSpPr>
      <dsp:spPr>
        <a:xfrm>
          <a:off x="0" y="2442407"/>
          <a:ext cx="8125883" cy="128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F57FA9-C133-478C-A952-8AD743DE9016}">
      <dsp:nvSpPr>
        <dsp:cNvPr id="0" name=""/>
        <dsp:cNvSpPr/>
      </dsp:nvSpPr>
      <dsp:spPr>
        <a:xfrm>
          <a:off x="406294" y="1689648"/>
          <a:ext cx="5688118" cy="1505520"/>
        </a:xfrm>
        <a:prstGeom prst="round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5100" kern="1200" dirty="0" smtClean="0"/>
            <a:t>Aktif </a:t>
          </a:r>
          <a:r>
            <a:rPr lang="tr-TR" sz="5100" kern="1200" dirty="0"/>
            <a:t>Bilgi Toplama</a:t>
          </a:r>
        </a:p>
      </dsp:txBody>
      <dsp:txXfrm>
        <a:off x="479787" y="1763141"/>
        <a:ext cx="5541132" cy="1358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dirty="0"/>
              <a:t>Asıl metin stillerini düzenlemek için tıklatın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37770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28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61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976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179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tr-TR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9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Serbest 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3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4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5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6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7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8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1373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buSzPct val="100000"/>
              <a:defRPr sz="3200" b="0"/>
            </a:lvl1pPr>
            <a:lvl2pPr lvl="1">
              <a:spcBef>
                <a:spcPts val="0"/>
              </a:spcBef>
              <a:buSzPct val="100000"/>
              <a:defRPr sz="3200" b="0"/>
            </a:lvl2pPr>
            <a:lvl3pPr lvl="2">
              <a:spcBef>
                <a:spcPts val="0"/>
              </a:spcBef>
              <a:buSzPct val="100000"/>
              <a:defRPr sz="3200" b="0"/>
            </a:lvl3pPr>
            <a:lvl4pPr lvl="3">
              <a:spcBef>
                <a:spcPts val="0"/>
              </a:spcBef>
              <a:buSzPct val="100000"/>
              <a:defRPr sz="3200" b="0"/>
            </a:lvl4pPr>
            <a:lvl5pPr lvl="4">
              <a:spcBef>
                <a:spcPts val="0"/>
              </a:spcBef>
              <a:buSzPct val="100000"/>
              <a:defRPr sz="3200" b="0"/>
            </a:lvl5pPr>
            <a:lvl6pPr lvl="5">
              <a:spcBef>
                <a:spcPts val="0"/>
              </a:spcBef>
              <a:buSzPct val="100000"/>
              <a:defRPr sz="3200" b="0"/>
            </a:lvl6pPr>
            <a:lvl7pPr lvl="6">
              <a:spcBef>
                <a:spcPts val="0"/>
              </a:spcBef>
              <a:buSzPct val="100000"/>
              <a:defRPr sz="3200" b="0"/>
            </a:lvl7pPr>
            <a:lvl8pPr lvl="7">
              <a:spcBef>
                <a:spcPts val="0"/>
              </a:spcBef>
              <a:buSzPct val="100000"/>
              <a:defRPr sz="3200" b="0"/>
            </a:lvl8pPr>
            <a:lvl9pPr lvl="8">
              <a:spcBef>
                <a:spcPts val="0"/>
              </a:spcBef>
              <a:buSzPct val="100000"/>
              <a:defRPr sz="3200" b="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46811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6671527" y="1748733"/>
            <a:ext cx="4907922" cy="47172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buSzPct val="100000"/>
              <a:defRPr sz="3500"/>
            </a:lvl1pPr>
            <a:lvl2pPr lvl="1">
              <a:spcBef>
                <a:spcPts val="0"/>
              </a:spcBef>
              <a:buSzPct val="100000"/>
              <a:defRPr sz="3500"/>
            </a:lvl2pPr>
            <a:lvl3pPr lvl="2">
              <a:spcBef>
                <a:spcPts val="0"/>
              </a:spcBef>
              <a:buSzPct val="100000"/>
              <a:defRPr sz="3500"/>
            </a:lvl3pPr>
            <a:lvl4pPr lvl="3">
              <a:spcBef>
                <a:spcPts val="0"/>
              </a:spcBef>
              <a:buSzPct val="100000"/>
              <a:defRPr sz="3500"/>
            </a:lvl4pPr>
            <a:lvl5pPr lvl="4">
              <a:spcBef>
                <a:spcPts val="0"/>
              </a:spcBef>
              <a:buSzPct val="100000"/>
              <a:defRPr sz="3500"/>
            </a:lvl5pPr>
            <a:lvl6pPr lvl="5">
              <a:spcBef>
                <a:spcPts val="0"/>
              </a:spcBef>
              <a:buSzPct val="100000"/>
              <a:defRPr sz="3500"/>
            </a:lvl6pPr>
            <a:lvl7pPr lvl="6">
              <a:spcBef>
                <a:spcPts val="0"/>
              </a:spcBef>
              <a:buSzPct val="100000"/>
              <a:defRPr sz="3500"/>
            </a:lvl7pPr>
            <a:lvl8pPr lvl="7">
              <a:spcBef>
                <a:spcPts val="0"/>
              </a:spcBef>
              <a:buSzPct val="100000"/>
              <a:defRPr sz="3500"/>
            </a:lvl8pPr>
            <a:lvl9pPr lvl="8">
              <a:spcBef>
                <a:spcPts val="0"/>
              </a:spcBef>
              <a:buSzPct val="100000"/>
              <a:defRPr sz="35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9925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6780034" y="-50800"/>
            <a:ext cx="5484971" cy="69596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Shape 17"/>
          <p:cNvSpPr/>
          <p:nvPr/>
        </p:nvSpPr>
        <p:spPr>
          <a:xfrm flipH="1">
            <a:off x="-558454" y="5859200"/>
            <a:ext cx="10893562" cy="9988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Shape 18"/>
          <p:cNvSpPr/>
          <p:nvPr/>
        </p:nvSpPr>
        <p:spPr>
          <a:xfrm flipH="1">
            <a:off x="1370941" y="55552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370943" y="3127133"/>
            <a:ext cx="6958188" cy="1546400"/>
          </a:xfrm>
          <a:prstGeom prst="rect">
            <a:avLst/>
          </a:prstGeom>
        </p:spPr>
        <p:txBody>
          <a:bodyPr lIns="121879" tIns="121879" rIns="121879" bIns="121879" anchor="b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370943" y="4599533"/>
            <a:ext cx="6958188" cy="760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1pPr>
            <a:lvl2pPr lvl="1" rtl="0">
              <a:spcBef>
                <a:spcPts val="0"/>
              </a:spcBef>
              <a:buClr>
                <a:srgbClr val="222222"/>
              </a:buClr>
              <a:buNone/>
              <a:defRPr/>
            </a:lvl2pPr>
            <a:lvl3pPr lvl="2" rtl="0">
              <a:spcBef>
                <a:spcPts val="0"/>
              </a:spcBef>
              <a:buClr>
                <a:srgbClr val="222222"/>
              </a:buClr>
              <a:buNone/>
              <a:defRPr/>
            </a:lvl3pPr>
            <a:lvl4pPr lvl="3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4pPr>
            <a:lvl5pPr lvl="4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5pPr>
            <a:lvl6pPr lvl="5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6pPr>
            <a:lvl7pPr lvl="6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7pPr>
            <a:lvl8pPr lvl="7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8pPr>
            <a:lvl9pPr lvl="8" rtl="0">
              <a:spcBef>
                <a:spcPts val="0"/>
              </a:spcBef>
              <a:buClr>
                <a:srgbClr val="222222"/>
              </a:buClr>
              <a:buSzPct val="1000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0473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8718" y="-50799"/>
            <a:ext cx="5518296" cy="6923500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863242" y="-19667"/>
            <a:ext cx="3308338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320156" y="1362600"/>
            <a:ext cx="9788250" cy="4496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buSzPct val="100000"/>
              <a:defRPr sz="4800" i="1"/>
            </a:lvl1pPr>
            <a:lvl2pPr lvl="1" rtl="0">
              <a:spcBef>
                <a:spcPts val="0"/>
              </a:spcBef>
              <a:buSzPct val="100000"/>
              <a:defRPr sz="4800" i="1"/>
            </a:lvl2pPr>
            <a:lvl3pPr lvl="2" rtl="0">
              <a:spcBef>
                <a:spcPts val="0"/>
              </a:spcBef>
              <a:buSzPct val="100000"/>
              <a:defRPr sz="4800" i="1"/>
            </a:lvl3pPr>
            <a:lvl4pPr lvl="3" rtl="0">
              <a:spcBef>
                <a:spcPts val="0"/>
              </a:spcBef>
              <a:buSzPct val="100000"/>
              <a:defRPr sz="4800" i="1"/>
            </a:lvl4pPr>
            <a:lvl5pPr lvl="4" rtl="0">
              <a:spcBef>
                <a:spcPts val="0"/>
              </a:spcBef>
              <a:buSzPct val="100000"/>
              <a:defRPr sz="4800" i="1"/>
            </a:lvl5pPr>
            <a:lvl6pPr lvl="5" rtl="0">
              <a:spcBef>
                <a:spcPts val="0"/>
              </a:spcBef>
              <a:buSzPct val="100000"/>
              <a:defRPr sz="4800" i="1"/>
            </a:lvl6pPr>
            <a:lvl7pPr lvl="6" rtl="0">
              <a:spcBef>
                <a:spcPts val="0"/>
              </a:spcBef>
              <a:buSzPct val="100000"/>
              <a:defRPr sz="4800" i="1"/>
            </a:lvl7pPr>
            <a:lvl8pPr lvl="7" rtl="0">
              <a:spcBef>
                <a:spcPts val="0"/>
              </a:spcBef>
              <a:buSzPct val="100000"/>
              <a:defRPr sz="4800" i="1"/>
            </a:lvl8pPr>
            <a:lvl9pPr lvl="8">
              <a:spcBef>
                <a:spcPts val="0"/>
              </a:spcBef>
              <a:buSzPct val="100000"/>
              <a:defRPr sz="4800" i="1"/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61491" y="-362467"/>
            <a:ext cx="260692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</a:p>
        </p:txBody>
      </p:sp>
      <p:sp>
        <p:nvSpPr>
          <p:cNvPr id="26" name="Shape 26"/>
          <p:cNvSpPr/>
          <p:nvPr/>
        </p:nvSpPr>
        <p:spPr>
          <a:xfrm flipH="1">
            <a:off x="1920762" y="-19667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9273982" y="5859533"/>
            <a:ext cx="3524282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9274217" y="5516733"/>
            <a:ext cx="2914441" cy="871600"/>
          </a:xfrm>
          <a:prstGeom prst="rect">
            <a:avLst/>
          </a:prstGeom>
          <a:noFill/>
          <a:ln>
            <a:noFill/>
          </a:ln>
        </p:spPr>
        <p:txBody>
          <a:bodyPr lIns="121879" tIns="121879" rIns="121879" bIns="121879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0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</a:p>
        </p:txBody>
      </p:sp>
      <p:sp>
        <p:nvSpPr>
          <p:cNvPr id="29" name="Shape 29"/>
          <p:cNvSpPr/>
          <p:nvPr/>
        </p:nvSpPr>
        <p:spPr>
          <a:xfrm flipH="1">
            <a:off x="8833095" y="5859533"/>
            <a:ext cx="994141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114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472817" y="1703500"/>
            <a:ext cx="10106567" cy="48644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5290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4728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4868316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8263817" y="1632467"/>
            <a:ext cx="3229959" cy="4732000"/>
          </a:xfrm>
          <a:prstGeom prst="rect">
            <a:avLst/>
          </a:prstGeom>
        </p:spPr>
        <p:txBody>
          <a:bodyPr lIns="121879" tIns="121879" rIns="121879" bIns="121879" anchor="t" anchorCtr="0"/>
          <a:lstStyle>
            <a:lvl1pPr lvl="0" rtl="0">
              <a:spcBef>
                <a:spcPts val="0"/>
              </a:spcBef>
              <a:buSzPct val="100000"/>
              <a:defRPr sz="2700"/>
            </a:lvl1pPr>
            <a:lvl2pPr lvl="1" rtl="0">
              <a:spcBef>
                <a:spcPts val="0"/>
              </a:spcBef>
              <a:buSzPct val="100000"/>
              <a:defRPr sz="2700"/>
            </a:lvl2pPr>
            <a:lvl3pPr lvl="2" rtl="0">
              <a:spcBef>
                <a:spcPts val="0"/>
              </a:spcBef>
              <a:buSzPct val="100000"/>
              <a:defRPr sz="2700"/>
            </a:lvl3pPr>
            <a:lvl4pPr lvl="3" rtl="0">
              <a:spcBef>
                <a:spcPts val="0"/>
              </a:spcBef>
              <a:buSzPct val="100000"/>
              <a:defRPr sz="2700"/>
            </a:lvl4pPr>
            <a:lvl5pPr lvl="4" rtl="0">
              <a:spcBef>
                <a:spcPts val="0"/>
              </a:spcBef>
              <a:buSzPct val="100000"/>
              <a:defRPr sz="2700"/>
            </a:lvl5pPr>
            <a:lvl6pPr lvl="5" rtl="0">
              <a:spcBef>
                <a:spcPts val="0"/>
              </a:spcBef>
              <a:buSzPct val="100000"/>
              <a:defRPr sz="2700"/>
            </a:lvl6pPr>
            <a:lvl7pPr lvl="6" rtl="0">
              <a:spcBef>
                <a:spcPts val="0"/>
              </a:spcBef>
              <a:buSzPct val="100000"/>
              <a:defRPr sz="2700"/>
            </a:lvl7pPr>
            <a:lvl8pPr lvl="7" rtl="0">
              <a:spcBef>
                <a:spcPts val="0"/>
              </a:spcBef>
              <a:buSzPct val="100000"/>
              <a:defRPr sz="2700"/>
            </a:lvl8pPr>
            <a:lvl9pPr lvl="8" rtl="0">
              <a:spcBef>
                <a:spcPts val="0"/>
              </a:spcBef>
              <a:buSzPct val="100000"/>
              <a:defRPr sz="27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5976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73413" y="-50800"/>
            <a:ext cx="4415683" cy="6952867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74" name="Shape 74"/>
          <p:cNvSpPr/>
          <p:nvPr/>
        </p:nvSpPr>
        <p:spPr>
          <a:xfrm flipH="1">
            <a:off x="-1204402" y="-23415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 flipH="1">
            <a:off x="629347" y="-12700"/>
            <a:ext cx="691020" cy="9988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 flipH="1">
            <a:off x="990346" y="363800"/>
            <a:ext cx="10004994" cy="998800"/>
          </a:xfrm>
          <a:prstGeom prst="parallelogram">
            <a:avLst>
              <a:gd name="adj" fmla="val 51542"/>
            </a:avLst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 flipH="1">
            <a:off x="10479428" y="363800"/>
            <a:ext cx="2344989" cy="9988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1320155" y="6567800"/>
            <a:ext cx="11156694" cy="304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124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5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6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7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8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9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0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41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Serbest 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7" name="Serbest 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8" name="Serbest 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59" name="Serbest 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0" name="Serbest 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1" name="Serbest 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2" name="Serbest 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3" name="Serbest 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4" name="Serbest 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5" name="Serbest 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6" name="Serbest 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7" name="Serbest 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8" name="Serbest 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69" name="Serbest 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0" name="Serbest 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1" name="Serbest 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2" name="Serbest 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3" name="Serbest 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4" name="Serbest 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5" name="Serbest 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6" name="Serbest 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7" name="Serbest 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8" name="Serbest 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79" name="Serbest 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0" name="Serbest 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1" name="Serbest 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2" name="Serbest 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3" name="Serbest 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4" name="Serbest 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5" name="Serbest 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6" name="Serbest 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7" name="Serbest 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8" name="Serbest 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89" name="Serbest 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0" name="Serbest 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1" name="Serbest 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2" name="Serbest 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3" name="Serbest 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4" name="Serbest 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5" name="Serbest 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6" name="Serbest 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7" name="Serbest 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8" name="Serbest 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299" name="Serbest 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0" name="Serbest 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1" name="Serbest 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2" name="Serbest 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3" name="Serbest 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4" name="Serbest 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5" name="Serbest 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6" name="Serbest 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7" name="Serbest 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8" name="Serbest 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09" name="Serbest 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0" name="Serbest 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1" name="Serbest 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2" name="Serbest 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3" name="Serbest 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4" name="Serbest 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5" name="Serbest 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6" name="Serbest 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7" name="Serbest 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8" name="Serbest 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19" name="Serbest 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0" name="Serbest 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1" name="Serbest 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2" name="Serbest 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3" name="Serbest 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4" name="Serbest 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5" name="Serbest 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6" name="Serbest 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7" name="Serbest 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8" name="Serbest 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29" name="Serbest 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0" name="Serbest 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1" name="Serbest 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2" name="Serbest 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3" name="Serbest 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4" name="Serbest 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5" name="Serbest 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6" name="Serbest 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7" name="Serbest 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8" name="Serbest 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39" name="Serbest 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0" name="Serbest 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1" name="Serbest 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2" name="Serbest 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3" name="Serbest 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4" name="Serbest 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5" name="Serbest 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6" name="Serbest 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7" name="Serbest 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8" name="Serbest 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49" name="Serbest 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0" name="Serbest 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1" name="Serbest 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2" name="Serbest 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3" name="Serbest 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4" name="Serbest 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5" name="Serbest 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6" name="Serbest 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7" name="Serbest 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8" name="Serbest 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59" name="Serbest 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0" name="Serbest 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1" name="Serbest 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2" name="Serbest 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3" name="Serbest 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4" name="Serbest 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5" name="Serbest 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6" name="Serbest 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7" name="Serbest 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8" name="Serbest 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69" name="Serbest 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0" name="Serbest 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1" name="Serbest 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2" name="Serbest 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3" name="Serbest 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4" name="Serbest 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5" name="Serbest 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6" name="Serbest 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7" name="Serbest 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  <p:sp>
          <p:nvSpPr>
            <p:cNvPr id="378" name="Serbest 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/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Serbest 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1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2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3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4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Serbest 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8" name="Serbest 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59" name="Serbest 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0" name="Serbest 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1" name="Serbest 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2" name="Serbest 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3" name="Serbest 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4" name="Serbest 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5" name="Serbest 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6" name="Serbest 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7" name="Serbest 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8" name="Serbest 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69" name="Serbest 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0" name="Serbest 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1" name="Serbest 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2" name="Serbest 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3" name="Serbest 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4" name="Serbest 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5" name="Serbest 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6" name="Serbest 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7" name="Serbest 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8" name="Serbest 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79" name="Serbest 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0" name="Serbest 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1" name="Serbest 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2" name="Serbest 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3" name="Serbest 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4" name="Serbest 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5" name="Serbest 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6" name="Serbest 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7" name="Serbest 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8" name="Serbest 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89" name="Serbest 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0" name="Serbest 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1" name="Serbest 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2" name="Serbest 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3" name="Serbest 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4" name="Serbest 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5" name="Serbest 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6" name="Serbest 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7" name="Serbest 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8" name="Serbest 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199" name="Serbest 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0" name="Serbest 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1" name="Serbest 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2" name="Serbest 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3" name="Serbest 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4" name="Serbest 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5" name="Serbest 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6" name="Serbest 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7" name="Serbest 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8" name="Serbest 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09" name="Serbest 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0" name="Serbest 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1" name="Serbest 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2" name="Serbest 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3" name="Serbest 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4" name="Serbest 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5" name="Serbest 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6" name="Serbest 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7" name="Serbest 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8" name="Serbest 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19" name="Serbest 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0" name="Serbest 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1" name="Serbest 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2" name="Serbest 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3" name="Serbest 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4" name="Serbest 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5" name="Serbest 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6" name="Serbest 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7" name="Serbest 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8" name="Serbest 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29" name="Serbest 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  <p:sp>
          <p:nvSpPr>
            <p:cNvPr id="230" name="Serbest 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r-TR" dirty="0">
                <a:ln>
                  <a:noFill/>
                </a:ln>
              </a:endParaRPr>
            </a:p>
          </p:txBody>
        </p: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Serbest 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Serbest 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Serbest 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Serbest 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Serbest 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Serbest 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Serbest 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Serbest 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Serbest 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Serbest 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Serbest 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Serbest 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Serbest 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Serbest 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Serbest 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Serbest 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Serbest 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Serbest 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Serbest 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Serbest 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Serbest 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Serbest 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Serbest 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Serbest 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Serbest 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Serbest 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Serbest 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Serbest 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Serbest 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Serbest 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Serbest 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Serbest 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Serbest 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Serbest 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Serbest 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Serbest 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Serbest 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Serbest 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Serbest 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Serbest 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Serbest 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Serbest 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Serbest 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Serbest 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Serbest 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Serbest 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Serbest 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Serbest 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Serbest 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Serbest 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Serbest 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Serbest 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Serbest 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Serbest 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Serbest 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Serbest 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Serbest 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Serbest 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Serbest 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Serbest 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Serbest 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Serbest 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Serbest 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Serbest 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Serbest 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Serbest 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Serbest 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Serbest 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Serbest 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Serbest 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Serbest 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Serbest 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Serbest 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Serbest 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Serbest 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Serbest 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Serbest 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Serbest 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Serbest 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Serbest 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Serbest 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Serbest 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Serbest 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Serbest 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Serbest 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Serbest 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Serbest 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Serbest 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Serbest 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Serbest 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Serbest 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Serbest 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Serbest 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Serbest 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Serbest 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Serbest 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Serbest 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Serbest 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Serbest 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Serbest 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Serbest 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Serbest 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Serbest 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Serbest 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Serbest 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Serbest 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Serbest 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Serbest 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Serbest 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Serbest 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Serbest 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Serbest 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Serbest 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Serbest 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Serbest 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Serbest 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Serbest 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Serbest 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Serbest 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Serbest 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Serbest 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Serbest 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Serbest 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Serbest 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Serbest 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Serbest 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Serbest 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Serbest 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Serbest 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Serbest 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Serbest 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Serbest 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Serbest 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Serbest 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Serbest 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Serbest 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Serbest 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Serbest 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Serbest 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Serbest 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Serbest 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Serbest 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Serbest 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Serbest 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Serbest 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Serbest 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Serbest 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Serbest 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Serbest 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Serbest 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Serbest 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Serbest 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Serbest 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Serbest 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r-T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tr-TR"/>
              <a:t>Asıl başlık stili için tıklatın</a:t>
            </a:r>
            <a:endParaRPr lang="tr-TR" dirty="0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tr-TR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 err="1"/>
              <a:t>AsÄ±l</a:t>
            </a:r>
            <a:r>
              <a:rPr lang="tr-TR" dirty="0"/>
              <a:t> </a:t>
            </a:r>
            <a:r>
              <a:rPr lang="tr-TR" dirty="0" err="1"/>
              <a:t>baÅŸlÄ±k</a:t>
            </a:r>
            <a:r>
              <a:rPr lang="tr-TR" dirty="0"/>
              <a:t> stili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err="1"/>
              <a:t>AsÄ±l</a:t>
            </a:r>
            <a:r>
              <a:rPr lang="tr-TR" dirty="0"/>
              <a:t> metin stillerini dÃ¼zenlemek </a:t>
            </a:r>
            <a:r>
              <a:rPr lang="tr-TR" dirty="0" err="1"/>
              <a:t>iÃ§in</a:t>
            </a:r>
            <a:r>
              <a:rPr lang="tr-TR" dirty="0"/>
              <a:t> </a:t>
            </a:r>
            <a:r>
              <a:rPr lang="tr-TR" dirty="0" err="1"/>
              <a:t>tÄ±klatÄ±n</a:t>
            </a:r>
            <a:endParaRPr lang="tr-TR" dirty="0"/>
          </a:p>
          <a:p>
            <a:pPr lvl="1"/>
            <a:r>
              <a:rPr lang="tr-TR" dirty="0" err="1"/>
              <a:t>Ä°kinci</a:t>
            </a:r>
            <a:r>
              <a:rPr lang="tr-TR" dirty="0"/>
              <a:t> dÃ¼zey</a:t>
            </a:r>
          </a:p>
          <a:p>
            <a:pPr lvl="2"/>
            <a:r>
              <a:rPr lang="tr-TR" dirty="0"/>
              <a:t>ÃœÃ§Ã¼ncÃ¼ dÃ¼zey</a:t>
            </a:r>
          </a:p>
          <a:p>
            <a:pPr lvl="3"/>
            <a:r>
              <a:rPr lang="tr-TR" dirty="0"/>
              <a:t>DÃ¶rdÃ¼ncÃ¼ dÃ¼zey</a:t>
            </a:r>
          </a:p>
          <a:p>
            <a:pPr lvl="4"/>
            <a:r>
              <a:rPr lang="tr-TR" dirty="0" err="1"/>
              <a:t>BeÅŸinci</a:t>
            </a:r>
            <a:r>
              <a:rPr lang="tr-TR" dirty="0"/>
              <a:t> dÃ¼zey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tr-TR" smtClean="0"/>
              <a:pPr/>
              <a:t>10.04.2017</a:t>
            </a:fld>
            <a:endParaRPr lang="tr-TR" dirty="0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Â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â€“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Â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oolbar.netcraft.com/site_repor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ebaird/discover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lmgtfy.com/?q=site%3Ahttps%3A%2F%2Fgithub.com%2F+inurl%3A.ssh%2Fid_rsa" TargetMode="External"/><Relationship Id="rId2" Type="http://schemas.openxmlformats.org/officeDocument/2006/relationships/hyperlink" Target="http://letmegooglethat.com/?q=inurl%3Aprivate_fi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letmegooglethat.com/?q=%22BEGIN+RSA+PRIVATE+KEY%22+filetype%3Akey+-githu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it-db.com/google-hacking-database/9/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www.exploit-db.com/google-hacking-database/8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xploit-db.com/google-hacking-database/6/?ghdb_search_text" TargetMode="External"/><Relationship Id="rId5" Type="http://schemas.openxmlformats.org/officeDocument/2006/relationships/hyperlink" Target="https://www.exploit-db.com/google-hacking-database/11/" TargetMode="External"/><Relationship Id="rId4" Type="http://schemas.openxmlformats.org/officeDocument/2006/relationships/hyperlink" Target="https://www.exploit-db.com/google-hacking-database/10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shodan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tp://85.105.213.197/Matica/ROKETSAN_2016081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levenpaths.com/labs/tools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tr-TR" dirty="0">
                <a:latin typeface="Consolas"/>
              </a:rPr>
              <a:t>Bilgi Toplama</a:t>
            </a:r>
            <a:endParaRPr lang="tr-TR" sz="54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10044607" cy="1066800"/>
          </a:xfrm>
        </p:spPr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tr-TR" dirty="0" smtClean="0"/>
              <a:t>Necmettin </a:t>
            </a:r>
            <a:r>
              <a:rPr lang="tr-TR" dirty="0"/>
              <a:t>ÇARKACI </a:t>
            </a:r>
            <a:r>
              <a:rPr lang="tr-TR" dirty="0" smtClean="0"/>
              <a:t>– Melek Nurten YAVUZ</a:t>
            </a:r>
            <a:endParaRPr lang="tr-TR" b="0" i="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Bilgisi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772816"/>
            <a:ext cx="9144000" cy="4267200"/>
          </a:xfrm>
        </p:spPr>
        <p:txBody>
          <a:bodyPr/>
          <a:lstStyle/>
          <a:p>
            <a:r>
              <a:rPr lang="tr-TR" dirty="0" err="1"/>
              <a:t>whois</a:t>
            </a:r>
            <a:r>
              <a:rPr lang="tr-TR" dirty="0"/>
              <a:t> gtu.edu.tr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49" r="28875" b="2405"/>
          <a:stretch/>
        </p:blipFill>
        <p:spPr>
          <a:xfrm>
            <a:off x="2205980" y="2204864"/>
            <a:ext cx="7154042" cy="452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84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13892" y="332656"/>
            <a:ext cx="10441160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ARIN(</a:t>
            </a:r>
            <a:r>
              <a:rPr lang="tr-TR" b="1" dirty="0" err="1"/>
              <a:t>American</a:t>
            </a:r>
            <a:r>
              <a:rPr lang="tr-TR" b="1" dirty="0"/>
              <a:t> </a:t>
            </a:r>
            <a:r>
              <a:rPr lang="tr-TR" b="1" dirty="0" err="1"/>
              <a:t>Registry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Internet </a:t>
            </a:r>
            <a:r>
              <a:rPr lang="tr-TR" b="1" dirty="0" err="1"/>
              <a:t>Numbers</a:t>
            </a:r>
            <a:r>
              <a:rPr lang="tr-TR" b="1" dirty="0"/>
              <a:t>)</a:t>
            </a:r>
            <a:endParaRPr lang="en"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4294967295"/>
          </p:nvPr>
        </p:nvSpPr>
        <p:spPr>
          <a:xfrm>
            <a:off x="2082800" y="1703388"/>
            <a:ext cx="10106025" cy="48641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 marL="609493" indent="-304747"/>
            <a:r>
              <a:rPr lang="tr-TR" sz="3200" dirty="0"/>
              <a:t>https://www.arin.net/ e girip bulduğunuz IP </a:t>
            </a:r>
            <a:r>
              <a:rPr lang="tr-TR" sz="3200" dirty="0" err="1"/>
              <a:t>yi</a:t>
            </a:r>
            <a:r>
              <a:rPr lang="tr-TR" sz="3200" dirty="0"/>
              <a:t> arattığınızda IP aralığını i verir.</a:t>
            </a:r>
          </a:p>
          <a:p>
            <a:pPr marL="304747">
              <a:buNone/>
            </a:pPr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tr-TR" sz="3200" dirty="0"/>
          </a:p>
          <a:p>
            <a:pPr marL="609493" indent="-304747"/>
            <a:endParaRPr lang="en" sz="32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897" y="2923709"/>
            <a:ext cx="6110452" cy="35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 idx="4294967295"/>
          </p:nvPr>
        </p:nvSpPr>
        <p:spPr>
          <a:xfrm>
            <a:off x="1701924" y="332656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NETCRAFT</a:t>
            </a:r>
            <a:endParaRPr lang="en"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4294967295"/>
          </p:nvPr>
        </p:nvSpPr>
        <p:spPr>
          <a:xfrm>
            <a:off x="0" y="1631950"/>
            <a:ext cx="6791325" cy="3048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dirty="0">
                <a:hlinkClick r:id="rId3"/>
              </a:rPr>
              <a:t>http://toolbar.netcraft.com/site_report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9" name="Resi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4" y="2337320"/>
            <a:ext cx="7603985" cy="39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7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 idx="4294967295"/>
          </p:nvPr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CENTRALOPS:</a:t>
            </a: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body" idx="4294967295"/>
          </p:nvPr>
        </p:nvSpPr>
        <p:spPr>
          <a:xfrm>
            <a:off x="7356475" y="820738"/>
            <a:ext cx="4832350" cy="2816225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 lvl="0">
              <a:buNone/>
            </a:pPr>
            <a:r>
              <a:rPr lang="tr-TR" sz="2700" dirty="0">
                <a:solidFill>
                  <a:schemeClr val="bg1"/>
                </a:solidFill>
              </a:rPr>
              <a:t>centralops.net/</a:t>
            </a:r>
            <a:r>
              <a:rPr lang="tr-TR" sz="2700" dirty="0" err="1">
                <a:solidFill>
                  <a:schemeClr val="bg1"/>
                </a:solidFill>
              </a:rPr>
              <a:t>co</a:t>
            </a:r>
            <a:endParaRPr lang="tr-TR" sz="2700" dirty="0">
              <a:solidFill>
                <a:schemeClr val="bg1"/>
              </a:solidFill>
            </a:endParaRPr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  <a:p>
            <a:pPr lvl="0">
              <a:buNone/>
            </a:pPr>
            <a:endParaRPr lang="tr-TR" sz="2700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319" y="1351591"/>
            <a:ext cx="6238164" cy="50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91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00" y="487801"/>
            <a:ext cx="9239916" cy="60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3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1472816" y="368100"/>
            <a:ext cx="8963665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b="1" dirty="0"/>
              <a:t>IPAddress.com</a:t>
            </a:r>
            <a:endParaRPr lang="en" dirty="0"/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 lang="en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42" y="1661087"/>
            <a:ext cx="8384140" cy="461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67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215949" y="1165442"/>
            <a:ext cx="10870908" cy="518000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8700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 lang="en"/>
          </a:p>
        </p:txBody>
      </p:sp>
      <p:sp>
        <p:nvSpPr>
          <p:cNvPr id="217" name="Shape 217"/>
          <p:cNvSpPr/>
          <p:nvPr/>
        </p:nvSpPr>
        <p:spPr>
          <a:xfrm rot="-8100000">
            <a:off x="2019340" y="25635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8" name="Shape 218"/>
          <p:cNvSpPr/>
          <p:nvPr/>
        </p:nvSpPr>
        <p:spPr>
          <a:xfrm rot="-8100000">
            <a:off x="4410984" y="4328201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 rot="-8100000">
            <a:off x="5639497" y="23423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 rot="-8100000">
            <a:off x="6592549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rot="-8100000">
            <a:off x="9427977" y="30027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rot="-8100000">
            <a:off x="10304516" y="5101968"/>
            <a:ext cx="317915" cy="303128"/>
          </a:xfrm>
          <a:prstGeom prst="halfFrame">
            <a:avLst>
              <a:gd name="adj1" fmla="val 38776"/>
              <a:gd name="adj2" fmla="val 40152"/>
            </a:avLst>
          </a:prstGeom>
          <a:solidFill>
            <a:srgbClr val="FFFFFF"/>
          </a:solidFill>
          <a:ln>
            <a:noFill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pic>
        <p:nvPicPr>
          <p:cNvPr id="12" name="Resi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298" y="1457262"/>
            <a:ext cx="7579308" cy="432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ctrTitle" idx="4294967295"/>
          </p:nvPr>
        </p:nvSpPr>
        <p:spPr>
          <a:xfrm>
            <a:off x="549796" y="3533533"/>
            <a:ext cx="10724734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9600" dirty="0" err="1" smtClean="0">
                <a:solidFill>
                  <a:srgbClr val="FF8700"/>
                </a:solidFill>
              </a:rPr>
              <a:t>Wayback</a:t>
            </a:r>
            <a:r>
              <a:rPr lang="tr-TR" sz="9600" dirty="0" smtClean="0">
                <a:solidFill>
                  <a:srgbClr val="FF8700"/>
                </a:solidFill>
              </a:rPr>
              <a:t> Machine</a:t>
            </a:r>
            <a:endParaRPr lang="en" sz="9600" dirty="0">
              <a:solidFill>
                <a:srgbClr val="FF8700"/>
              </a:solidFill>
            </a:endParaRP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4294967295"/>
          </p:nvPr>
        </p:nvSpPr>
        <p:spPr>
          <a:xfrm>
            <a:off x="1453888" y="4853533"/>
            <a:ext cx="9969116" cy="10464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r>
              <a:rPr lang="tr-TR" sz="3200" dirty="0"/>
              <a:t>1966 dan bu yana web sitelerin önceki kaydedilmiş bilgilerini tutar.</a:t>
            </a:r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 marL="0" indent="0">
              <a:buNone/>
            </a:pPr>
            <a:endParaRPr lang="tr-TR" sz="3200" dirty="0"/>
          </a:p>
          <a:p>
            <a:pPr>
              <a:spcBef>
                <a:spcPts val="0"/>
              </a:spcBef>
              <a:buNone/>
            </a:pPr>
            <a:endParaRPr lang="en" sz="3200" dirty="0"/>
          </a:p>
        </p:txBody>
      </p:sp>
      <p:grpSp>
        <p:nvGrpSpPr>
          <p:cNvPr id="149" name="Shape 149"/>
          <p:cNvGrpSpPr/>
          <p:nvPr/>
        </p:nvGrpSpPr>
        <p:grpSpPr>
          <a:xfrm>
            <a:off x="9009931" y="676823"/>
            <a:ext cx="2193873" cy="2194415"/>
            <a:chOff x="6643075" y="3664250"/>
            <a:chExt cx="407950" cy="407975"/>
          </a:xfrm>
          <a:solidFill>
            <a:schemeClr val="accent1"/>
          </a:solidFill>
        </p:grpSpPr>
        <p:sp>
          <p:nvSpPr>
            <p:cNvPr id="150" name="Shape 1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grpFill/>
            <a:ln w="19050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52" name="Shape 152"/>
          <p:cNvGrpSpPr/>
          <p:nvPr/>
        </p:nvGrpSpPr>
        <p:grpSpPr>
          <a:xfrm rot="-587494">
            <a:off x="9280715" y="1950700"/>
            <a:ext cx="901949" cy="902191"/>
            <a:chOff x="576250" y="4319400"/>
            <a:chExt cx="442075" cy="442050"/>
          </a:xfrm>
        </p:grpSpPr>
        <p:sp>
          <p:nvSpPr>
            <p:cNvPr id="153" name="Shape 1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7" name="Shape 157"/>
          <p:cNvSpPr/>
          <p:nvPr/>
        </p:nvSpPr>
        <p:spPr>
          <a:xfrm>
            <a:off x="8484937" y="1183617"/>
            <a:ext cx="342904" cy="327503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8" name="Shape 158"/>
          <p:cNvSpPr/>
          <p:nvPr/>
        </p:nvSpPr>
        <p:spPr>
          <a:xfrm rot="2697415">
            <a:off x="10744674" y="2860363"/>
            <a:ext cx="520559" cy="4971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1156487" y="2576534"/>
            <a:ext cx="208490" cy="1992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 rot="1279885">
            <a:off x="8247355" y="2171503"/>
            <a:ext cx="208480" cy="19919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87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566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468132" y="363800"/>
            <a:ext cx="10096570" cy="9988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dirty="0" err="1"/>
              <a:t>Waybackmachine</a:t>
            </a:r>
            <a:r>
              <a:rPr lang="tr-TR" dirty="0"/>
              <a:t> </a:t>
            </a:r>
            <a:endParaRPr lang="en" dirty="0"/>
          </a:p>
        </p:txBody>
      </p:sp>
      <p:sp>
        <p:nvSpPr>
          <p:cNvPr id="169" name="Shape 16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endParaRPr lang="en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0" y="1760053"/>
            <a:ext cx="11415556" cy="42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9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/>
        </p:nvSpPr>
        <p:spPr>
          <a:xfrm>
            <a:off x="5379771" y="160058"/>
            <a:ext cx="4508555" cy="6276793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22222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79" tIns="121879" rIns="121879" bIns="121879" anchor="ctr" anchorCtr="0">
            <a:noAutofit/>
          </a:bodyPr>
          <a:lstStyle/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lang="en"/>
          </a:p>
        </p:txBody>
      </p:sp>
      <p:sp>
        <p:nvSpPr>
          <p:cNvPr id="274" name="Shape 274"/>
          <p:cNvSpPr txBox="1">
            <a:spLocks noGrp="1"/>
          </p:cNvSpPr>
          <p:nvPr>
            <p:ph type="body" idx="4294967295"/>
          </p:nvPr>
        </p:nvSpPr>
        <p:spPr>
          <a:xfrm>
            <a:off x="0" y="268288"/>
            <a:ext cx="3717925" cy="5491162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ea typeface="Dosis"/>
              <a:cs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r>
              <a:rPr lang="tr-TR" sz="53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Facebook</a:t>
            </a:r>
            <a: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/>
            </a:r>
            <a:br>
              <a:rPr lang="tr-TR" sz="3200" b="1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</a:b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sz="3200" b="1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sz="3200" b="1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68" y="1086034"/>
            <a:ext cx="3847364" cy="23264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91" y="2783932"/>
            <a:ext cx="3745515" cy="1696661"/>
          </a:xfrm>
          <a:prstGeom prst="rect">
            <a:avLst/>
          </a:prstGeom>
        </p:spPr>
      </p:pic>
      <p:sp>
        <p:nvSpPr>
          <p:cNvPr id="2" name="Metin kutusu 1"/>
          <p:cNvSpPr txBox="1"/>
          <p:nvPr/>
        </p:nvSpPr>
        <p:spPr>
          <a:xfrm>
            <a:off x="1485900" y="2783932"/>
            <a:ext cx="2800767" cy="2086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Anne kızlık soyadı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Doğum tarihi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film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En sevdiği renk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r>
              <a:rPr lang="tr-TR" sz="2400" dirty="0" smtClean="0"/>
              <a:t>Tuttuğu takım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100596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İstihbarat Çeşitleri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3663073268"/>
              </p:ext>
            </p:extLst>
          </p:nvPr>
        </p:nvGraphicFramePr>
        <p:xfrm>
          <a:off x="1629916" y="2060848"/>
          <a:ext cx="9577064" cy="3428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550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 lang="en"/>
          </a:p>
        </p:txBody>
      </p:sp>
      <p:sp>
        <p:nvSpPr>
          <p:cNvPr id="284" name="Shape 284"/>
          <p:cNvSpPr txBox="1">
            <a:spLocks noGrp="1"/>
          </p:cNvSpPr>
          <p:nvPr>
            <p:ph type="body" idx="4294967295"/>
          </p:nvPr>
        </p:nvSpPr>
        <p:spPr>
          <a:xfrm>
            <a:off x="-28379" y="1052736"/>
            <a:ext cx="3717925" cy="5491163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tr-TR" sz="4000" dirty="0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Pipl.com</a:t>
            </a: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tr-TR" dirty="0">
              <a:solidFill>
                <a:srgbClr val="FF8700"/>
              </a:solidFill>
              <a:latin typeface="Dosis"/>
              <a:sym typeface="Dosis"/>
            </a:endParaRP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411" y="1334036"/>
            <a:ext cx="7615919" cy="453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4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İş ilanları - Kariyer.net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6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linkedin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67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Haberler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442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1700808"/>
            <a:ext cx="6635533" cy="4953000"/>
          </a:xfrm>
        </p:spPr>
      </p:pic>
    </p:spTree>
    <p:extLst>
      <p:ext uri="{BB962C8B-B14F-4D97-AF65-F5344CB8AC3E}">
        <p14:creationId xmlns:p14="http://schemas.microsoft.com/office/powerpoint/2010/main" val="89626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Theharvester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Google</a:t>
            </a:r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200 -b </a:t>
            </a:r>
            <a:r>
              <a:rPr lang="tr-TR" dirty="0" err="1"/>
              <a:t>linkedin</a:t>
            </a:r>
            <a:endParaRPr lang="tr-TR" dirty="0"/>
          </a:p>
          <a:p>
            <a:r>
              <a:rPr lang="tr-TR" dirty="0" err="1"/>
              <a:t>root@kali</a:t>
            </a:r>
            <a:r>
              <a:rPr lang="tr-TR" dirty="0"/>
              <a:t>:~# </a:t>
            </a:r>
            <a:r>
              <a:rPr lang="tr-TR" dirty="0" err="1"/>
              <a:t>theharvester</a:t>
            </a:r>
            <a:r>
              <a:rPr lang="tr-TR" dirty="0"/>
              <a:t> -d kali.org -l 500 -b </a:t>
            </a:r>
            <a:r>
              <a:rPr lang="tr-TR"/>
              <a:t>all</a:t>
            </a:r>
            <a:endParaRPr lang="tr-TR" dirty="0"/>
          </a:p>
          <a:p>
            <a:pPr marL="0" indent="0">
              <a:buNone/>
            </a:pP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241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Discover</a:t>
            </a:r>
            <a:r>
              <a:rPr lang="tr-TR" dirty="0"/>
              <a:t> </a:t>
            </a:r>
            <a:r>
              <a:rPr lang="tr-TR" dirty="0" err="1"/>
              <a:t>Script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https://github.com/leebaird/discover</a:t>
            </a:r>
            <a:r>
              <a:rPr lang="tr-TR" dirty="0"/>
              <a:t> adresinden indirip kurun.</a:t>
            </a:r>
          </a:p>
          <a:p>
            <a:r>
              <a:rPr lang="tr-TR" dirty="0"/>
              <a:t>./discover.sh</a:t>
            </a:r>
          </a:p>
          <a:p>
            <a:r>
              <a:rPr lang="tr-TR" dirty="0"/>
              <a:t>1 domain için</a:t>
            </a:r>
          </a:p>
          <a:p>
            <a:r>
              <a:rPr lang="tr-TR" dirty="0"/>
              <a:t>1 pasif tarama</a:t>
            </a:r>
          </a:p>
          <a:p>
            <a:r>
              <a:rPr lang="tr-TR" dirty="0"/>
              <a:t>gtu.edu.tr taranacak adres</a:t>
            </a:r>
          </a:p>
          <a:p>
            <a:r>
              <a:rPr lang="tr-TR" dirty="0"/>
              <a:t>/</a:t>
            </a:r>
            <a:r>
              <a:rPr lang="tr-TR" dirty="0" err="1"/>
              <a:t>root</a:t>
            </a:r>
            <a:r>
              <a:rPr lang="tr-TR" dirty="0"/>
              <a:t>/result.html sonuçları çıktı olarak al</a:t>
            </a:r>
          </a:p>
        </p:txBody>
      </p:sp>
    </p:spTree>
    <p:extLst>
      <p:ext uri="{BB962C8B-B14F-4D97-AF65-F5344CB8AC3E}">
        <p14:creationId xmlns:p14="http://schemas.microsoft.com/office/powerpoint/2010/main" val="359720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548662" cy="1020762"/>
          </a:xfrm>
        </p:spPr>
        <p:txBody>
          <a:bodyPr/>
          <a:lstStyle/>
          <a:p>
            <a:r>
              <a:rPr lang="tr-TR" dirty="0"/>
              <a:t>           Google Hacking Database (GHDB)</a:t>
            </a:r>
          </a:p>
        </p:txBody>
      </p:sp>
      <p:pic>
        <p:nvPicPr>
          <p:cNvPr id="3" name="Resim 2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718002"/>
            <a:ext cx="6821874" cy="5013176"/>
          </a:xfrm>
          <a:prstGeom prst="rect">
            <a:avLst/>
          </a:prstGeom>
        </p:spPr>
      </p:pic>
      <p:pic>
        <p:nvPicPr>
          <p:cNvPr id="4" name="Resim 3">
            <a:hlinkClick r:id="rId3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6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54573"/>
            <a:ext cx="2304256" cy="1152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555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10116614" cy="1020762"/>
          </a:xfrm>
        </p:spPr>
        <p:txBody>
          <a:bodyPr/>
          <a:lstStyle/>
          <a:p>
            <a:r>
              <a:rPr lang="tr-TR" dirty="0"/>
              <a:t>            Google Hacking Database (GHDB)</a:t>
            </a:r>
          </a:p>
        </p:txBody>
      </p:sp>
      <p:graphicFrame>
        <p:nvGraphicFramePr>
          <p:cNvPr id="7" name="İçerik Yer Tutucusu 3"/>
          <p:cNvGraphicFramePr>
            <a:graphicFrameLocks/>
          </p:cNvGraphicFramePr>
          <p:nvPr>
            <p:extLst/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:a16="http://schemas.microsoft.com/office/drawing/2014/main" xmlns="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:a16="http://schemas.microsoft.com/office/drawing/2014/main" xmlns="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:a16="http://schemas.microsoft.com/office/drawing/2014/main" xmlns="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Url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inurl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Başlıkta arama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intitle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Dosya</a:t>
                      </a:r>
                      <a:r>
                        <a:rPr lang="tr-TR" sz="1800" b="0" baseline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tipinde arama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filetype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intext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Organization/Company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author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site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link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datarange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numrange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insubject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msgid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41699775"/>
                  </a:ext>
                </a:extLst>
              </a:tr>
            </a:tbl>
          </a:graphicData>
        </a:graphic>
      </p:graphicFrame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err="1" smtClean="0">
                <a:hlinkClick r:id="rId2"/>
              </a:rPr>
              <a:t>inurl:private_files</a:t>
            </a:r>
            <a:r>
              <a:rPr lang="tr-TR" dirty="0" smtClean="0"/>
              <a:t>  özel klasörler</a:t>
            </a:r>
          </a:p>
          <a:p>
            <a:r>
              <a:rPr lang="tr-TR" dirty="0" err="1" smtClean="0">
                <a:hlinkClick r:id="rId3"/>
              </a:rPr>
              <a:t>site:https</a:t>
            </a:r>
            <a:r>
              <a:rPr lang="tr-TR" dirty="0" smtClean="0">
                <a:hlinkClick r:id="rId3"/>
              </a:rPr>
              <a:t>://github.com/ </a:t>
            </a:r>
            <a:r>
              <a:rPr lang="tr-TR" dirty="0" err="1" smtClean="0">
                <a:hlinkClick r:id="rId3"/>
              </a:rPr>
              <a:t>inurl</a:t>
            </a:r>
            <a:r>
              <a:rPr lang="tr-TR" dirty="0" smtClean="0">
                <a:hlinkClick r:id="rId3"/>
              </a:rPr>
              <a:t>:.</a:t>
            </a:r>
            <a:r>
              <a:rPr lang="tr-TR" dirty="0" err="1" smtClean="0">
                <a:hlinkClick r:id="rId3"/>
              </a:rPr>
              <a:t>ssh</a:t>
            </a:r>
            <a:r>
              <a:rPr lang="tr-TR" dirty="0" smtClean="0">
                <a:hlinkClick r:id="rId3"/>
              </a:rPr>
              <a:t>/</a:t>
            </a:r>
            <a:r>
              <a:rPr lang="tr-TR" dirty="0" err="1" smtClean="0">
                <a:hlinkClick r:id="rId3"/>
              </a:rPr>
              <a:t>id_rsa</a:t>
            </a:r>
            <a:r>
              <a:rPr lang="tr-TR" dirty="0" smtClean="0">
                <a:hlinkClick r:id="rId3"/>
              </a:rPr>
              <a:t> </a:t>
            </a:r>
            <a:r>
              <a:rPr lang="tr-TR" dirty="0" err="1" smtClean="0"/>
              <a:t>github</a:t>
            </a:r>
            <a:r>
              <a:rPr lang="tr-TR" dirty="0" smtClean="0"/>
              <a:t> adresinde bulunan </a:t>
            </a:r>
            <a:r>
              <a:rPr lang="tr-TR" dirty="0" err="1" smtClean="0"/>
              <a:t>private</a:t>
            </a:r>
            <a:r>
              <a:rPr lang="tr-TR" dirty="0" smtClean="0"/>
              <a:t> </a:t>
            </a:r>
            <a:r>
              <a:rPr lang="tr-TR" dirty="0" err="1" smtClean="0"/>
              <a:t>keyler</a:t>
            </a:r>
            <a:endParaRPr lang="tr-TR" dirty="0" smtClean="0"/>
          </a:p>
          <a:p>
            <a:r>
              <a:rPr lang="en-US" dirty="0">
                <a:hlinkClick r:id="rId4"/>
              </a:rPr>
              <a:t>"BEGIN RSA PRIVATE KEY" </a:t>
            </a:r>
            <a:r>
              <a:rPr lang="en-US" dirty="0" err="1">
                <a:hlinkClick r:id="rId4"/>
              </a:rPr>
              <a:t>filetype:key</a:t>
            </a:r>
            <a:r>
              <a:rPr lang="en-US" dirty="0">
                <a:hlinkClick r:id="rId4"/>
              </a:rPr>
              <a:t> </a:t>
            </a:r>
            <a:r>
              <a:rPr lang="en-US" dirty="0" smtClean="0">
                <a:hlinkClick r:id="rId4"/>
              </a:rPr>
              <a:t>–</a:t>
            </a:r>
            <a:r>
              <a:rPr lang="en-US" dirty="0" err="1" smtClean="0">
                <a:hlinkClick r:id="rId4"/>
              </a:rPr>
              <a:t>github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004913960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Metin kutusu 2"/>
          <p:cNvSpPr txBox="1"/>
          <p:nvPr/>
        </p:nvSpPr>
        <p:spPr>
          <a:xfrm>
            <a:off x="405780" y="4797152"/>
            <a:ext cx="1152128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/>
              <a:t>Pasif bilgi toplama, </a:t>
            </a:r>
            <a:r>
              <a:rPr lang="tr-TR" sz="2400" dirty="0" err="1"/>
              <a:t>penetrasyon</a:t>
            </a:r>
            <a:r>
              <a:rPr lang="tr-TR" sz="2400" dirty="0"/>
              <a:t> testlerinde bilgi toplama bölümünün ilk adımını teşkil etmektedir. </a:t>
            </a:r>
            <a:r>
              <a:rPr lang="tr-TR" sz="2400" b="1" dirty="0">
                <a:solidFill>
                  <a:srgbClr val="FF0000"/>
                </a:solidFill>
              </a:rPr>
              <a:t>Hedef sistem ile doğrudan iletişime geçilmez, herhangi bir iz bırakmadan internetin imkanları kullanılarak yapılır. </a:t>
            </a:r>
            <a:r>
              <a:rPr lang="tr-TR" sz="2400" dirty="0"/>
              <a:t>Hedef ile ilgili tüm bilgiler internet üzerinden kuruma ait sistem ve sunuculara erişmeden toplanmaya çalışılır.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1429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16614" cy="4267200"/>
          </a:xfrm>
        </p:spPr>
        <p:txBody>
          <a:bodyPr/>
          <a:lstStyle/>
          <a:p>
            <a:r>
              <a:rPr lang="tr-TR" dirty="0" smtClean="0"/>
              <a:t>Kategoriler :</a:t>
            </a:r>
            <a:endParaRPr lang="tr-TR" dirty="0" smtClean="0">
              <a:hlinkClick r:id="rId2"/>
            </a:endParaRPr>
          </a:p>
          <a:p>
            <a:r>
              <a:rPr lang="tr-TR" dirty="0" err="1" smtClean="0">
                <a:hlinkClick r:id="rId2"/>
              </a:rPr>
              <a:t>Files</a:t>
            </a:r>
            <a:r>
              <a:rPr lang="tr-TR" dirty="0" smtClean="0">
                <a:hlinkClick r:id="rId2"/>
              </a:rPr>
              <a:t> </a:t>
            </a:r>
            <a:r>
              <a:rPr lang="tr-TR" dirty="0" err="1">
                <a:hlinkClick r:id="rId2"/>
              </a:rPr>
              <a:t>Containing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Juicy</a:t>
            </a:r>
            <a:r>
              <a:rPr lang="tr-TR" dirty="0">
                <a:hlinkClick r:id="rId2"/>
              </a:rPr>
              <a:t> </a:t>
            </a:r>
            <a:r>
              <a:rPr lang="tr-TR" dirty="0" err="1">
                <a:hlinkClick r:id="rId2"/>
              </a:rPr>
              <a:t>Info</a:t>
            </a:r>
            <a:endParaRPr lang="tr-TR" dirty="0"/>
          </a:p>
          <a:p>
            <a:r>
              <a:rPr lang="tr-TR" dirty="0" err="1">
                <a:hlinkClick r:id="rId3"/>
              </a:rPr>
              <a:t>Files</a:t>
            </a:r>
            <a:r>
              <a:rPr lang="tr-TR" dirty="0">
                <a:hlinkClick r:id="rId3"/>
              </a:rPr>
              <a:t> </a:t>
            </a:r>
            <a:r>
              <a:rPr lang="tr-TR" dirty="0" err="1">
                <a:hlinkClick r:id="rId3"/>
              </a:rPr>
              <a:t>Containing</a:t>
            </a:r>
            <a:r>
              <a:rPr lang="tr-TR" dirty="0">
                <a:hlinkClick r:id="rId3"/>
              </a:rPr>
              <a:t> </a:t>
            </a:r>
            <a:r>
              <a:rPr lang="tr-TR" dirty="0" err="1" smtClean="0">
                <a:hlinkClick r:id="rId3"/>
              </a:rPr>
              <a:t>Passwords</a:t>
            </a:r>
            <a:endParaRPr lang="tr-TR" dirty="0" smtClean="0"/>
          </a:p>
          <a:p>
            <a:r>
              <a:rPr lang="tr-TR" dirty="0" err="1">
                <a:hlinkClick r:id="rId4"/>
              </a:rPr>
              <a:t>Sensitive</a:t>
            </a:r>
            <a:r>
              <a:rPr lang="tr-TR" dirty="0">
                <a:hlinkClick r:id="rId4"/>
              </a:rPr>
              <a:t> Online </a:t>
            </a:r>
            <a:r>
              <a:rPr lang="tr-TR" dirty="0" err="1">
                <a:hlinkClick r:id="rId4"/>
              </a:rPr>
              <a:t>Shopping</a:t>
            </a:r>
            <a:r>
              <a:rPr lang="tr-TR" dirty="0">
                <a:hlinkClick r:id="rId4"/>
              </a:rPr>
              <a:t> </a:t>
            </a:r>
            <a:r>
              <a:rPr lang="tr-TR" dirty="0" err="1" smtClean="0">
                <a:hlinkClick r:id="rId4"/>
              </a:rPr>
              <a:t>Info</a:t>
            </a:r>
            <a:endParaRPr lang="tr-TR" dirty="0" smtClean="0"/>
          </a:p>
          <a:p>
            <a:r>
              <a:rPr lang="tr-TR" dirty="0">
                <a:hlinkClick r:id="rId5"/>
              </a:rPr>
              <a:t>Network </a:t>
            </a:r>
            <a:r>
              <a:rPr lang="tr-TR" dirty="0" err="1">
                <a:hlinkClick r:id="rId5"/>
              </a:rPr>
              <a:t>or</a:t>
            </a:r>
            <a:r>
              <a:rPr lang="tr-TR" dirty="0">
                <a:hlinkClick r:id="rId5"/>
              </a:rPr>
              <a:t> </a:t>
            </a:r>
            <a:r>
              <a:rPr lang="tr-TR" dirty="0" err="1">
                <a:hlinkClick r:id="rId5"/>
              </a:rPr>
              <a:t>Vulnerability</a:t>
            </a:r>
            <a:r>
              <a:rPr lang="tr-TR" dirty="0">
                <a:hlinkClick r:id="rId5"/>
              </a:rPr>
              <a:t> </a:t>
            </a:r>
            <a:r>
              <a:rPr lang="tr-TR" dirty="0" smtClean="0">
                <a:hlinkClick r:id="rId5"/>
              </a:rPr>
              <a:t>Data</a:t>
            </a:r>
            <a:endParaRPr lang="tr-TR" dirty="0" smtClean="0"/>
          </a:p>
          <a:p>
            <a:r>
              <a:rPr lang="tr-TR" dirty="0" err="1">
                <a:hlinkClick r:id="rId6"/>
              </a:rPr>
              <a:t>Vulnerable</a:t>
            </a:r>
            <a:r>
              <a:rPr lang="tr-TR" dirty="0">
                <a:hlinkClick r:id="rId6"/>
              </a:rPr>
              <a:t> </a:t>
            </a:r>
            <a:r>
              <a:rPr lang="tr-TR" dirty="0" err="1">
                <a:hlinkClick r:id="rId6"/>
              </a:rPr>
              <a:t>Servers</a:t>
            </a:r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 smtClean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522414" y="274638"/>
            <a:ext cx="10116614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smtClean="0"/>
              <a:t>            Google Hacking Database (GHDB)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404664"/>
            <a:ext cx="2304256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2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>
              <a:buNone/>
            </a:pPr>
            <a:endParaRPr lang="tr-TR" sz="2900" i="0" dirty="0"/>
          </a:p>
          <a:p>
            <a:r>
              <a:rPr lang="tr-TR" sz="2900" i="0" dirty="0"/>
              <a:t>Google ‘</a:t>
            </a:r>
            <a:r>
              <a:rPr lang="tr-TR" sz="2900" i="0" dirty="0" err="1"/>
              <a:t>ın</a:t>
            </a:r>
            <a:r>
              <a:rPr lang="tr-TR" sz="2900" i="0" dirty="0"/>
              <a:t> arama tekniklerini kullanan ve Google ‘</a:t>
            </a:r>
            <a:r>
              <a:rPr lang="tr-TR" sz="2900" i="0" dirty="0" err="1"/>
              <a:t>ın</a:t>
            </a:r>
            <a:r>
              <a:rPr lang="tr-TR" sz="2900" i="0" dirty="0"/>
              <a:t> ön belleğinde bulunan sayfalarda yukarıdaki bilgi toplama tekniklerini ve sayfa üzerindeki zafiyetleri raporlayan </a:t>
            </a:r>
            <a:r>
              <a:rPr lang="tr-TR" sz="2900" i="0" dirty="0" err="1"/>
              <a:t>SiteDigger</a:t>
            </a:r>
            <a:r>
              <a:rPr lang="tr-TR" sz="2900" i="0" dirty="0"/>
              <a:t> aracı </a:t>
            </a:r>
            <a:r>
              <a:rPr lang="tr-TR" sz="2900" b="1" i="0" dirty="0">
                <a:solidFill>
                  <a:srgbClr val="FF0000"/>
                </a:solidFill>
              </a:rPr>
              <a:t>pasif bilgi toplamada </a:t>
            </a:r>
            <a:r>
              <a:rPr lang="tr-TR" sz="2900" i="0" dirty="0"/>
              <a:t>kullanılması gereken araçlardandır.</a:t>
            </a:r>
          </a:p>
          <a:p>
            <a:endParaRPr lang="tr-TR" sz="2900" dirty="0"/>
          </a:p>
        </p:txBody>
      </p:sp>
      <p:sp>
        <p:nvSpPr>
          <p:cNvPr id="3" name="Shape 183"/>
          <p:cNvSpPr txBox="1">
            <a:spLocks/>
          </p:cNvSpPr>
          <p:nvPr/>
        </p:nvSpPr>
        <p:spPr>
          <a:xfrm>
            <a:off x="1473458" y="353053"/>
            <a:ext cx="8963025" cy="998538"/>
          </a:xfrm>
          <a:prstGeom prst="rect">
            <a:avLst/>
          </a:prstGeom>
        </p:spPr>
        <p:txBody>
          <a:bodyPr vert="horz" lIns="121879" tIns="121879" rIns="121879" bIns="121879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b="1" dirty="0" err="1" smtClean="0"/>
              <a:t>SiteDigger</a:t>
            </a:r>
            <a:r>
              <a:rPr lang="tr-TR" b="1" dirty="0" smtClean="0"/>
              <a:t> :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10202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2401888" y="1362075"/>
            <a:ext cx="9786937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900" i="0" dirty="0"/>
              <a:t>Google ve Google için yazılmış pasif bilgi toplama araçlarını </a:t>
            </a:r>
            <a:r>
              <a:rPr lang="tr-TR" sz="2900" i="0" dirty="0">
                <a:solidFill>
                  <a:srgbClr val="FF0000"/>
                </a:solidFill>
              </a:rPr>
              <a:t>kullanarak </a:t>
            </a:r>
            <a:r>
              <a:rPr lang="tr-TR" sz="2900" b="1" i="0" dirty="0">
                <a:solidFill>
                  <a:srgbClr val="FF0000"/>
                </a:solidFill>
              </a:rPr>
              <a:t>kuruma ait kritik bilgiler, mail adresleri, </a:t>
            </a:r>
            <a:r>
              <a:rPr lang="tr-TR" sz="2900" b="1" i="0" dirty="0" err="1">
                <a:solidFill>
                  <a:srgbClr val="FF0000"/>
                </a:solidFill>
              </a:rPr>
              <a:t>veritabanı</a:t>
            </a:r>
            <a:r>
              <a:rPr lang="tr-TR" sz="2900" b="1" i="0" dirty="0">
                <a:solidFill>
                  <a:srgbClr val="FF0000"/>
                </a:solidFill>
              </a:rPr>
              <a:t> dosyaları, yönetici erişimleri </a:t>
            </a:r>
            <a:r>
              <a:rPr lang="tr-TR" sz="2900" i="0" dirty="0"/>
              <a:t>ve daha bir çok bilgi elde edilebilir. Elde edilen bilgiler </a:t>
            </a:r>
            <a:r>
              <a:rPr lang="tr-TR" sz="2900" i="0" dirty="0" err="1"/>
              <a:t>penetrasyon</a:t>
            </a:r>
            <a:r>
              <a:rPr lang="tr-TR" sz="2900" i="0" dirty="0"/>
              <a:t> testinin diğer aşamaları için ciddi değer ve önem taşır.</a:t>
            </a:r>
          </a:p>
          <a:p>
            <a:r>
              <a:rPr lang="tr-TR" sz="2900" i="0" dirty="0">
                <a:solidFill>
                  <a:schemeClr val="accent3"/>
                </a:solidFill>
              </a:rPr>
              <a:t>Linkten indirebilirsiniz: </a:t>
            </a:r>
            <a:r>
              <a:rPr lang="tr-TR" sz="2900" i="0" dirty="0"/>
              <a:t>http://www.mcafee.com/us/downloads/free-tools/sitedigger.aspx#</a:t>
            </a:r>
            <a:endParaRPr lang="tr-TR" sz="2900" dirty="0"/>
          </a:p>
        </p:txBody>
      </p:sp>
    </p:spTree>
    <p:extLst>
      <p:ext uri="{BB962C8B-B14F-4D97-AF65-F5344CB8AC3E}">
        <p14:creationId xmlns:p14="http://schemas.microsoft.com/office/powerpoint/2010/main" val="9900445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4" y="1031934"/>
            <a:ext cx="8807983" cy="5473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138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1844824"/>
            <a:ext cx="10276640" cy="3692546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2205980" y="5661248"/>
            <a:ext cx="98650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800" b="1" dirty="0" err="1"/>
              <a:t>Shodan</a:t>
            </a:r>
            <a:r>
              <a:rPr lang="tr-TR" sz="2800" b="1" dirty="0"/>
              <a:t>, </a:t>
            </a:r>
            <a:r>
              <a:rPr lang="tr-TR" sz="2400" dirty="0"/>
              <a:t>çevrimiçi bulunan belirli cihazları ve cihaz türlerini bulmak için kullanılan bir arama motorudur. En popüler aramalar web kamerası, </a:t>
            </a:r>
            <a:r>
              <a:rPr lang="tr-TR" sz="2400" dirty="0" err="1"/>
              <a:t>linksys</a:t>
            </a:r>
            <a:r>
              <a:rPr lang="tr-TR" sz="2400" dirty="0"/>
              <a:t>, </a:t>
            </a:r>
            <a:r>
              <a:rPr lang="tr-TR" sz="2400" dirty="0" err="1"/>
              <a:t>cisco</a:t>
            </a:r>
            <a:r>
              <a:rPr lang="tr-TR" sz="2400" dirty="0"/>
              <a:t>, </a:t>
            </a:r>
            <a:r>
              <a:rPr lang="tr-TR" sz="2400" dirty="0" err="1"/>
              <a:t>netgear</a:t>
            </a:r>
            <a:r>
              <a:rPr lang="tr-TR" sz="2400" dirty="0"/>
              <a:t>, SCADA vb. </a:t>
            </a:r>
            <a:r>
              <a:rPr lang="tr-TR" sz="2400" dirty="0" smtClean="0"/>
              <a:t>içindir</a:t>
            </a:r>
            <a:r>
              <a:rPr lang="tr-TR" sz="2400" dirty="0"/>
              <a:t>.</a:t>
            </a:r>
          </a:p>
          <a:p>
            <a:pPr>
              <a:lnSpc>
                <a:spcPct val="90000"/>
              </a:lnSpc>
            </a:pP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02154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72" y="1905000"/>
            <a:ext cx="8819881" cy="4267200"/>
          </a:xfrm>
        </p:spPr>
      </p:pic>
      <p:pic>
        <p:nvPicPr>
          <p:cNvPr id="5" name="Resim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9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Üzerinden Bilgi Toplama</a:t>
            </a:r>
          </a:p>
        </p:txBody>
      </p:sp>
      <p:pic>
        <p:nvPicPr>
          <p:cNvPr id="5" name="Resim 4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620688"/>
            <a:ext cx="943508" cy="943508"/>
          </a:xfrm>
          <a:prstGeom prst="rect">
            <a:avLst/>
          </a:prstGeom>
        </p:spPr>
      </p:pic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908" y="1633207"/>
            <a:ext cx="9341128" cy="520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29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792993" cy="9756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 lang="en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26" y="676345"/>
            <a:ext cx="10244987" cy="571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5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Shodan.io parametreler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682598"/>
              </p:ext>
            </p:extLst>
          </p:nvPr>
        </p:nvGraphicFramePr>
        <p:xfrm>
          <a:off x="1917948" y="1844824"/>
          <a:ext cx="9217026" cy="4773813"/>
        </p:xfrm>
        <a:graphic>
          <a:graphicData uri="http://schemas.openxmlformats.org/drawingml/2006/table">
            <a:tbl>
              <a:tblPr/>
              <a:tblGrid>
                <a:gridCol w="2913754">
                  <a:extLst>
                    <a:ext uri="{9D8B030D-6E8A-4147-A177-3AD203B41FA5}">
                      <a16:colId xmlns:a16="http://schemas.microsoft.com/office/drawing/2014/main" xmlns="" val="2583498550"/>
                    </a:ext>
                  </a:extLst>
                </a:gridCol>
                <a:gridCol w="1592406">
                  <a:extLst>
                    <a:ext uri="{9D8B030D-6E8A-4147-A177-3AD203B41FA5}">
                      <a16:colId xmlns:a16="http://schemas.microsoft.com/office/drawing/2014/main" xmlns="" val="3604887366"/>
                    </a:ext>
                  </a:extLst>
                </a:gridCol>
                <a:gridCol w="4710866">
                  <a:extLst>
                    <a:ext uri="{9D8B030D-6E8A-4147-A177-3AD203B41FA5}">
                      <a16:colId xmlns:a16="http://schemas.microsoft.com/office/drawing/2014/main" xmlns="" val="603174846"/>
                    </a:ext>
                  </a:extLst>
                </a:gridCol>
              </a:tblGrid>
              <a:tr h="488817"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Özellik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Komut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tr-TR" sz="18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Örnek</a:t>
                      </a:r>
                      <a:endParaRPr lang="tr-TR" sz="1800" b="0" dirty="0">
                        <a:solidFill>
                          <a:schemeClr val="bg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5867619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Host/Domain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hostname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hostname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google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7341521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Port/Service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port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port:”21”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7431922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country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country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:”United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States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68569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city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city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:”New York”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6183440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Organization</a:t>
                      </a:r>
                      <a:r>
                        <a:rPr lang="tr-TR" sz="18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/</a:t>
                      </a:r>
                      <a:r>
                        <a:rPr lang="tr-TR" sz="18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Company</a:t>
                      </a:r>
                      <a:endParaRPr lang="tr-TR" sz="18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org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org:”Amazon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809619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Internet Service Provider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isp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isp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Hostwinds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LLC”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73007935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OS/Product/Platform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product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:”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Apache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 </a:t>
                      </a:r>
                      <a:r>
                        <a:rPr lang="tr-TR" sz="1800" b="0" dirty="0" err="1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httpd</a:t>
                      </a:r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91970283"/>
                  </a:ext>
                </a:extLst>
              </a:tr>
              <a:tr h="270781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Product 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version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version:”2.2.15”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54466856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 Location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geo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geo:”39.6949,-83.1383”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35861714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Date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before/after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before:”12-12-15”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2237728"/>
                  </a:ext>
                </a:extLst>
              </a:tr>
              <a:tr h="393534"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IP Address/Subnet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net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tr-TR" sz="1800" b="0" dirty="0">
                          <a:solidFill>
                            <a:srgbClr val="FFFF00"/>
                          </a:solidFill>
                          <a:effectLst/>
                          <a:latin typeface="inherit"/>
                        </a:rPr>
                        <a:t>net:”74.91.246.0/24”</a:t>
                      </a:r>
                    </a:p>
                  </a:txBody>
                  <a:tcPr marL="52294" marR="52294" marT="52294" marB="5229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7F7F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41699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6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Uygulama - Shodan.io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188622" cy="4267200"/>
          </a:xfrm>
        </p:spPr>
        <p:txBody>
          <a:bodyPr/>
          <a:lstStyle/>
          <a:p>
            <a:r>
              <a:rPr lang="tr-TR" dirty="0"/>
              <a:t>Markalara göre ürünlerin varsayılan şifreleri: http://www.phenoelit.org/dpl/dpl.html</a:t>
            </a:r>
          </a:p>
          <a:p>
            <a:r>
              <a:rPr lang="tr-TR" dirty="0" err="1"/>
              <a:t>linux</a:t>
            </a:r>
            <a:r>
              <a:rPr lang="tr-TR" dirty="0"/>
              <a:t> </a:t>
            </a:r>
            <a:r>
              <a:rPr lang="tr-TR" dirty="0" err="1"/>
              <a:t>upnp</a:t>
            </a:r>
            <a:r>
              <a:rPr lang="tr-TR" dirty="0"/>
              <a:t> </a:t>
            </a:r>
            <a:r>
              <a:rPr lang="tr-TR" dirty="0" err="1"/>
              <a:t>avtech</a:t>
            </a:r>
            <a:r>
              <a:rPr lang="tr-TR" dirty="0"/>
              <a:t> </a:t>
            </a:r>
            <a:r>
              <a:rPr lang="tr-TR" dirty="0" err="1"/>
              <a:t>country:tr</a:t>
            </a:r>
            <a:r>
              <a:rPr lang="tr-TR" dirty="0"/>
              <a:t> </a:t>
            </a:r>
            <a:r>
              <a:rPr lang="tr-TR" dirty="0" err="1"/>
              <a:t>city:İstanbul</a:t>
            </a:r>
            <a:r>
              <a:rPr lang="tr-TR" dirty="0"/>
              <a:t> (</a:t>
            </a:r>
            <a:r>
              <a:rPr lang="tr-TR" dirty="0" err="1"/>
              <a:t>Ip</a:t>
            </a:r>
            <a:r>
              <a:rPr lang="tr-TR" dirty="0"/>
              <a:t> kameralar)</a:t>
            </a:r>
          </a:p>
          <a:p>
            <a:r>
              <a:rPr lang="tr-TR" dirty="0" err="1"/>
              <a:t>country:tr</a:t>
            </a:r>
            <a:r>
              <a:rPr lang="tr-TR" dirty="0"/>
              <a:t> port:3389  (</a:t>
            </a:r>
            <a:r>
              <a:rPr lang="tr-TR" dirty="0" err="1"/>
              <a:t>Mysql</a:t>
            </a:r>
            <a:r>
              <a:rPr lang="tr-TR" dirty="0"/>
              <a:t> </a:t>
            </a:r>
            <a:r>
              <a:rPr lang="tr-TR" dirty="0" err="1"/>
              <a:t>veritabanları</a:t>
            </a:r>
            <a:r>
              <a:rPr lang="tr-TR" dirty="0"/>
              <a:t>))</a:t>
            </a:r>
          </a:p>
          <a:p>
            <a:r>
              <a:rPr lang="en-US" dirty="0" err="1"/>
              <a:t>country:tr</a:t>
            </a:r>
            <a:r>
              <a:rPr lang="en-US" dirty="0"/>
              <a:t> port:21 "Anonymous access granted"</a:t>
            </a:r>
            <a:r>
              <a:rPr lang="tr-TR" dirty="0"/>
              <a:t> (Anonim ftp hesapları)</a:t>
            </a:r>
          </a:p>
          <a:p>
            <a:pPr lvl="1"/>
            <a:r>
              <a:rPr lang="tr-TR" dirty="0">
                <a:hlinkClick r:id="rId2"/>
              </a:rPr>
              <a:t>ftp://85.105.213.197/Matica/ROKETSAN_20160811/</a:t>
            </a:r>
            <a:endParaRPr lang="tr-TR" dirty="0"/>
          </a:p>
          <a:p>
            <a:pPr marL="274320" lvl="1" indent="0">
              <a:buNone/>
            </a:pPr>
            <a:endParaRPr lang="tr-TR" dirty="0"/>
          </a:p>
          <a:p>
            <a:pPr marL="27432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8835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Pasif Bilgi Toplama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OSINT (Open Source </a:t>
            </a:r>
            <a:r>
              <a:rPr lang="tr-TR" dirty="0" err="1"/>
              <a:t>Intelligence</a:t>
            </a:r>
            <a:r>
              <a:rPr lang="tr-TR" dirty="0"/>
              <a:t> ) :  Açık istihbarat toplama.</a:t>
            </a:r>
          </a:p>
        </p:txBody>
      </p:sp>
      <p:grpSp>
        <p:nvGrpSpPr>
          <p:cNvPr id="6" name="Grup 5"/>
          <p:cNvGrpSpPr/>
          <p:nvPr/>
        </p:nvGrpSpPr>
        <p:grpSpPr>
          <a:xfrm>
            <a:off x="1917948" y="2343316"/>
            <a:ext cx="5065661" cy="4438484"/>
            <a:chOff x="6454452" y="2343316"/>
            <a:chExt cx="5065661" cy="4438484"/>
          </a:xfrm>
        </p:grpSpPr>
        <p:pic>
          <p:nvPicPr>
            <p:cNvPr id="4" name="Resi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4452" y="2343316"/>
              <a:ext cx="5065661" cy="4438484"/>
            </a:xfrm>
            <a:prstGeom prst="rect">
              <a:avLst/>
            </a:prstGeom>
          </p:spPr>
        </p:pic>
        <p:sp>
          <p:nvSpPr>
            <p:cNvPr id="5" name="Dikdörtgen 4"/>
            <p:cNvSpPr/>
            <p:nvPr/>
          </p:nvSpPr>
          <p:spPr>
            <a:xfrm>
              <a:off x="7750596" y="6021288"/>
              <a:ext cx="2160240" cy="150912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  <p:cxnSp>
        <p:nvCxnSpPr>
          <p:cNvPr id="8" name="Eğri Bağlayıcı 7"/>
          <p:cNvCxnSpPr>
            <a:stCxn id="5" idx="3"/>
            <a:endCxn id="9" idx="1"/>
          </p:cNvCxnSpPr>
          <p:nvPr/>
        </p:nvCxnSpPr>
        <p:spPr>
          <a:xfrm flipV="1">
            <a:off x="5374332" y="3464251"/>
            <a:ext cx="2520280" cy="2632493"/>
          </a:xfrm>
          <a:prstGeom prst="curvedConnector3">
            <a:avLst/>
          </a:prstGeom>
          <a:ln w="63500"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7894612" y="2420888"/>
            <a:ext cx="3888432" cy="2086725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tr-TR" sz="2400" dirty="0" smtClean="0"/>
              <a:t>Bilginin değerli olması için illaki gizli olması gerekmiyor.</a:t>
            </a:r>
          </a:p>
          <a:p>
            <a:pPr>
              <a:lnSpc>
                <a:spcPct val="90000"/>
              </a:lnSpc>
            </a:pPr>
            <a:endParaRPr lang="tr-TR" sz="2400" dirty="0"/>
          </a:p>
          <a:p>
            <a:pPr>
              <a:lnSpc>
                <a:spcPct val="90000"/>
              </a:lnSpc>
            </a:pPr>
            <a:r>
              <a:rPr lang="tr-TR" sz="2400" dirty="0" smtClean="0"/>
              <a:t>İstihbarat kaynakları değerli bilgilerin çoğunu açık kaynaklardan elde ediyor.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06191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pic>
        <p:nvPicPr>
          <p:cNvPr id="4" name="İçerik Yer Tutucusu 3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" y="620688"/>
            <a:ext cx="674712" cy="6747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1753797"/>
            <a:ext cx="7848872" cy="4909829"/>
          </a:xfrm>
          <a:prstGeom prst="rect">
            <a:avLst/>
          </a:prstGeom>
        </p:spPr>
      </p:pic>
      <p:sp>
        <p:nvSpPr>
          <p:cNvPr id="8" name="İçerik Yer Tutucus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9" name="İçerik Yer Tutucusu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          </a:t>
            </a:r>
            <a:r>
              <a:rPr lang="tr-TR" dirty="0" err="1"/>
              <a:t>Metadata</a:t>
            </a:r>
            <a:r>
              <a:rPr lang="tr-TR" dirty="0"/>
              <a:t> Analiz Aracı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Windows ortamında çalışıyor.</a:t>
            </a:r>
          </a:p>
          <a:p>
            <a:r>
              <a:rPr lang="tr-TR" dirty="0"/>
              <a:t>Online ortamda ilgili adrese ait dosyaları toplayıp metada datalarını analiz ediyor.</a:t>
            </a:r>
          </a:p>
          <a:p>
            <a:r>
              <a:rPr lang="tr-TR" dirty="0"/>
              <a:t>Metada bilgisi üzerinde sisteme ait bilgi üretiyor.</a:t>
            </a:r>
          </a:p>
        </p:txBody>
      </p:sp>
      <p:pic>
        <p:nvPicPr>
          <p:cNvPr id="4" name="İçerik Yer Tutucusu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4" y="553683"/>
            <a:ext cx="1930783" cy="74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yagram 3"/>
          <p:cNvGraphicFramePr/>
          <p:nvPr>
            <p:extLst>
              <p:ext uri="{D42A27DB-BD31-4B8C-83A1-F6EECF244321}">
                <p14:modId xmlns:p14="http://schemas.microsoft.com/office/powerpoint/2010/main" val="14473587"/>
              </p:ext>
            </p:extLst>
          </p:nvPr>
        </p:nvGraphicFramePr>
        <p:xfrm>
          <a:off x="2031471" y="720372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859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Kaynakça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22414" y="1905000"/>
            <a:ext cx="10404646" cy="469235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b="1" dirty="0"/>
          </a:p>
          <a:p>
            <a:pPr marL="0" indent="0">
              <a:buNone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b="1" dirty="0"/>
          </a:p>
          <a:p>
            <a:pPr marL="457200" indent="-457200">
              <a:buFont typeface="+mj-lt"/>
              <a:buAutoNum type="arabicPeriod"/>
            </a:pPr>
            <a:endParaRPr lang="tr-TR" dirty="0"/>
          </a:p>
        </p:txBody>
      </p:sp>
      <p:pic>
        <p:nvPicPr>
          <p:cNvPr id="1025" name="Picture 1" descr="Es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" cy="1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5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ctrTitle" idx="4294967295"/>
          </p:nvPr>
        </p:nvSpPr>
        <p:spPr>
          <a:xfrm>
            <a:off x="6772903" y="1095133"/>
            <a:ext cx="4732767" cy="1546400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pPr lvl="0"/>
            <a:r>
              <a:rPr lang="tr-TR" sz="4800" dirty="0">
                <a:solidFill>
                  <a:srgbClr val="FF8700"/>
                </a:solidFill>
              </a:rPr>
              <a:t>SIK KULLANILAN YÖNTEMLER: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ubTitle" idx="4294967295"/>
          </p:nvPr>
        </p:nvSpPr>
        <p:spPr>
          <a:xfrm>
            <a:off x="6772902" y="2379200"/>
            <a:ext cx="5096273" cy="2634000"/>
          </a:xfrm>
          <a:prstGeom prst="rect">
            <a:avLst/>
          </a:prstGeom>
        </p:spPr>
        <p:txBody>
          <a:bodyPr lIns="121879" tIns="121879" rIns="121879" bIns="121879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lang="tr-TR" sz="2100" b="1" dirty="0">
              <a:solidFill>
                <a:srgbClr val="FFFFFF"/>
              </a:solidFill>
            </a:endParaRP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Whois</a:t>
            </a:r>
            <a:r>
              <a:rPr lang="tr-TR" sz="2100" dirty="0">
                <a:solidFill>
                  <a:srgbClr val="FFFFFF"/>
                </a:solidFill>
              </a:rPr>
              <a:t>: DNS sorgularını yapabileceğimiz ve pasif bilgi toplamak için kullanılan özel web sayfaları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Arama motorları (Google, Bing, </a:t>
            </a:r>
            <a:r>
              <a:rPr lang="tr-TR" sz="2100" dirty="0" err="1">
                <a:solidFill>
                  <a:srgbClr val="FFFFFF"/>
                </a:solidFill>
              </a:rPr>
              <a:t>Yahoo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Sosyal paylaşım ağları (</a:t>
            </a:r>
            <a:r>
              <a:rPr lang="tr-TR" sz="2100" dirty="0" err="1">
                <a:solidFill>
                  <a:srgbClr val="FFFFFF"/>
                </a:solidFill>
              </a:rPr>
              <a:t>Twitter</a:t>
            </a:r>
            <a:r>
              <a:rPr lang="tr-TR" sz="2100" dirty="0">
                <a:solidFill>
                  <a:srgbClr val="FFFFFF"/>
                </a:solidFill>
              </a:rPr>
              <a:t>, Facebook, </a:t>
            </a:r>
            <a:r>
              <a:rPr lang="tr-TR" sz="2100" dirty="0" err="1">
                <a:solidFill>
                  <a:srgbClr val="FFFFFF"/>
                </a:solidFill>
              </a:rPr>
              <a:t>Linkedin</a:t>
            </a:r>
            <a:r>
              <a:rPr lang="tr-TR" sz="2100" dirty="0">
                <a:solidFill>
                  <a:srgbClr val="FFFFFF"/>
                </a:solidFill>
              </a:rPr>
              <a:t>, </a:t>
            </a:r>
            <a:r>
              <a:rPr lang="tr-TR" sz="2100" dirty="0" err="1">
                <a:solidFill>
                  <a:srgbClr val="FFFFFF"/>
                </a:solidFill>
              </a:rPr>
              <a:t>Pipl</a:t>
            </a:r>
            <a:r>
              <a:rPr lang="tr-TR" sz="2100" dirty="0">
                <a:solidFill>
                  <a:srgbClr val="FFFFFF"/>
                </a:solidFill>
              </a:rPr>
              <a:t> vs.)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Bloglar</a:t>
            </a:r>
            <a:r>
              <a:rPr lang="tr-TR" sz="2100" dirty="0">
                <a:solidFill>
                  <a:srgbClr val="FFFFFF"/>
                </a:solidFill>
              </a:rPr>
              <a:t> ve tartışma forumları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>
                <a:solidFill>
                  <a:srgbClr val="FFFFFF"/>
                </a:solidFill>
              </a:rPr>
              <a:t>Kariyer siteleri</a:t>
            </a:r>
          </a:p>
          <a:p>
            <a:pPr marL="380933" indent="-380933">
              <a:spcBef>
                <a:spcPts val="0"/>
              </a:spcBef>
            </a:pPr>
            <a:r>
              <a:rPr lang="tr-TR" sz="2100" dirty="0" err="1">
                <a:solidFill>
                  <a:srgbClr val="FFFFFF"/>
                </a:solidFill>
              </a:rPr>
              <a:t>Github</a:t>
            </a:r>
            <a:endParaRPr lang="tr-TR" sz="2100" dirty="0">
              <a:solidFill>
                <a:srgbClr val="FFFFFF"/>
              </a:solidFill>
            </a:endParaRPr>
          </a:p>
          <a:p>
            <a:pPr>
              <a:spcBef>
                <a:spcPts val="0"/>
              </a:spcBef>
              <a:buNone/>
            </a:pPr>
            <a:endParaRPr lang="en" sz="2100" dirty="0">
              <a:solidFill>
                <a:srgbClr val="FFFFFF"/>
              </a:solidFill>
            </a:endParaRPr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97" y="2634913"/>
            <a:ext cx="1145572" cy="114587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683" y="933653"/>
            <a:ext cx="2041400" cy="1242555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349456"/>
            <a:ext cx="3110626" cy="258638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147" y="1095134"/>
            <a:ext cx="1268031" cy="12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Link </a:t>
            </a:r>
            <a:r>
              <a:rPr lang="tr-TR" dirty="0" err="1"/>
              <a:t>Extraction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lynx</a:t>
            </a:r>
            <a:r>
              <a:rPr lang="tr-TR" dirty="0"/>
              <a:t>  –</a:t>
            </a:r>
            <a:r>
              <a:rPr lang="tr-TR" dirty="0" err="1"/>
              <a:t>listonly</a:t>
            </a:r>
            <a:r>
              <a:rPr lang="tr-TR" dirty="0"/>
              <a:t> –</a:t>
            </a:r>
            <a:r>
              <a:rPr lang="tr-TR" dirty="0" err="1"/>
              <a:t>dump</a:t>
            </a:r>
            <a:r>
              <a:rPr lang="tr-TR" dirty="0"/>
              <a:t> gtu.edu.tr 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917948" y="2348880"/>
            <a:ext cx="6203768" cy="428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Ödev :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External</a:t>
            </a:r>
            <a:r>
              <a:rPr lang="tr-TR" dirty="0"/>
              <a:t> ve </a:t>
            </a:r>
            <a:r>
              <a:rPr lang="tr-TR" dirty="0" err="1"/>
              <a:t>internal</a:t>
            </a:r>
            <a:r>
              <a:rPr lang="tr-TR" dirty="0"/>
              <a:t> linkleri toplayan </a:t>
            </a:r>
            <a:r>
              <a:rPr lang="tr-TR" dirty="0" err="1"/>
              <a:t>crawler</a:t>
            </a:r>
            <a:r>
              <a:rPr lang="tr-TR" dirty="0"/>
              <a:t> yazın. </a:t>
            </a:r>
          </a:p>
          <a:p>
            <a:r>
              <a:rPr lang="tr-TR" dirty="0"/>
              <a:t>Bulunan alt domainler içindeki linklerde listeye eklensin</a:t>
            </a:r>
          </a:p>
          <a:p>
            <a:r>
              <a:rPr lang="tr-TR" dirty="0"/>
              <a:t>Bulunan linkler türüne göre sıralansın.</a:t>
            </a:r>
          </a:p>
        </p:txBody>
      </p:sp>
    </p:spTree>
    <p:extLst>
      <p:ext uri="{BB962C8B-B14F-4D97-AF65-F5344CB8AC3E}">
        <p14:creationId xmlns:p14="http://schemas.microsoft.com/office/powerpoint/2010/main" val="18277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ctrTitle" idx="4294967295"/>
          </p:nvPr>
        </p:nvSpPr>
        <p:spPr>
          <a:xfrm>
            <a:off x="0" y="3127375"/>
            <a:ext cx="6958013" cy="1546225"/>
          </a:xfrm>
          <a:prstGeom prst="rect">
            <a:avLst/>
          </a:prstGeom>
        </p:spPr>
        <p:txBody>
          <a:bodyPr lIns="121879" tIns="121879" rIns="121879" bIns="121879" anchor="b" anchorCtr="0">
            <a:noAutofit/>
          </a:bodyPr>
          <a:lstStyle/>
          <a:p>
            <a:pPr lvl="0"/>
            <a:r>
              <a:rPr lang="tr-TR" b="1" dirty="0" err="1"/>
              <a:t>Whois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1753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4294967295"/>
          </p:nvPr>
        </p:nvSpPr>
        <p:spPr>
          <a:xfrm>
            <a:off x="1053853" y="1362075"/>
            <a:ext cx="10657184" cy="4497388"/>
          </a:xfrm>
          <a:prstGeom prst="rect">
            <a:avLst/>
          </a:prstGeom>
        </p:spPr>
        <p:txBody>
          <a:bodyPr lIns="121879" tIns="121879" rIns="121879" bIns="121879" anchor="ctr" anchorCtr="0">
            <a:noAutofit/>
          </a:bodyPr>
          <a:lstStyle/>
          <a:p>
            <a:r>
              <a:rPr lang="tr-TR" sz="2700" dirty="0"/>
              <a:t>Eğer elinizde bir domain varsa http://www.whois.com.tr/  ‘ye girip:</a:t>
            </a:r>
          </a:p>
          <a:p>
            <a:r>
              <a:rPr lang="tr-TR" sz="2700" dirty="0"/>
              <a:t> Bu domain kime ait?</a:t>
            </a:r>
          </a:p>
          <a:p>
            <a:r>
              <a:rPr lang="tr-TR" sz="2700" dirty="0"/>
              <a:t> Hangi sunucu bu web hizmetini sağlıyor?</a:t>
            </a:r>
          </a:p>
          <a:p>
            <a:r>
              <a:rPr lang="tr-TR" sz="2700" dirty="0"/>
              <a:t>Adres ne zaman alındı?</a:t>
            </a:r>
          </a:p>
          <a:p>
            <a:r>
              <a:rPr lang="tr-TR" sz="2700" dirty="0"/>
              <a:t>Nereden satın alındı?</a:t>
            </a:r>
          </a:p>
          <a:p>
            <a:r>
              <a:rPr lang="tr-TR" sz="2700" dirty="0"/>
              <a:t>Şirketin IP aralığı ne, sorumlu yöneticisi kim?</a:t>
            </a:r>
          </a:p>
          <a:p>
            <a:r>
              <a:rPr lang="tr-TR" sz="2700" dirty="0"/>
              <a:t>  gibi soruların cevabını bulabilirsiniz.</a:t>
            </a:r>
          </a:p>
          <a:p>
            <a:r>
              <a:rPr lang="tr-TR" sz="2700" dirty="0" err="1"/>
              <a:t>Whois</a:t>
            </a:r>
            <a:r>
              <a:rPr lang="tr-TR" sz="2700" dirty="0"/>
              <a:t> komut kullanımı:</a:t>
            </a:r>
          </a:p>
          <a:p>
            <a:r>
              <a:rPr lang="tr-TR" sz="2700" dirty="0"/>
              <a:t>Terminal ekranına </a:t>
            </a:r>
            <a:r>
              <a:rPr lang="tr-TR" sz="2700" b="1" dirty="0" err="1"/>
              <a:t>sudo</a:t>
            </a:r>
            <a:r>
              <a:rPr lang="tr-TR" sz="2700" b="1" dirty="0"/>
              <a:t> </a:t>
            </a:r>
            <a:r>
              <a:rPr lang="tr-TR" sz="2700" b="1" dirty="0" err="1"/>
              <a:t>apt-get</a:t>
            </a:r>
            <a:r>
              <a:rPr lang="tr-TR" sz="2700" b="1" dirty="0"/>
              <a:t> </a:t>
            </a:r>
            <a:r>
              <a:rPr lang="tr-TR" sz="2700" b="1" dirty="0" err="1"/>
              <a:t>install</a:t>
            </a:r>
            <a:r>
              <a:rPr lang="tr-TR" sz="2700" b="1" dirty="0"/>
              <a:t> </a:t>
            </a:r>
            <a:r>
              <a:rPr lang="tr-TR" sz="2700" b="1" dirty="0" err="1"/>
              <a:t>whois</a:t>
            </a:r>
            <a:r>
              <a:rPr lang="tr-TR" sz="2700" b="1" dirty="0"/>
              <a:t> </a:t>
            </a:r>
          </a:p>
          <a:p>
            <a:r>
              <a:rPr lang="tr-TR" sz="2700" dirty="0"/>
              <a:t>yazarak kurabilir ve </a:t>
            </a:r>
            <a:r>
              <a:rPr lang="tr-TR" sz="2700" b="1" dirty="0" err="1"/>
              <a:t>whois</a:t>
            </a:r>
            <a:r>
              <a:rPr lang="tr-TR" sz="2700" b="1" dirty="0"/>
              <a:t> www.blabla.com</a:t>
            </a:r>
            <a:r>
              <a:rPr lang="tr-TR" sz="2700" dirty="0"/>
              <a:t>  </a:t>
            </a:r>
            <a:r>
              <a:rPr lang="tr-TR" sz="2700" dirty="0" smtClean="0"/>
              <a:t> yazarak </a:t>
            </a:r>
            <a:r>
              <a:rPr lang="tr-TR" sz="2700" dirty="0"/>
              <a:t>domain name bilgilerine ulaşabilirsiniz.</a:t>
            </a:r>
          </a:p>
        </p:txBody>
      </p:sp>
    </p:spTree>
    <p:extLst>
      <p:ext uri="{BB962C8B-B14F-4D97-AF65-F5344CB8AC3E}">
        <p14:creationId xmlns:p14="http://schemas.microsoft.com/office/powerpoint/2010/main" val="153433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94E500E7-D555-490D-B2CE-116C04C78EAB}"/>
  <p:tag name="ISPRING_RESOURCE_FOLDER" val="G:\SIU USB\7. Ders Bilgi Toplama\Bilgi Toplama\"/>
  <p:tag name="ISPRING_PRESENTATION_PATH" val="G:\SIU USB\7. Ders Bilgi Toplama\Bilgi Toplama.pptx"/>
  <p:tag name="ISPRING_PROJECT_FOLDER_UPDA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HAS_WEB_OBJECT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_16x9_TP102804845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400984D-921D-405A-8626-907E881874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Yazı tahtası sunusu (geniş ekran)</Template>
  <TotalTime>0</TotalTime>
  <Words>802</Words>
  <Application>Microsoft Office PowerPoint</Application>
  <PresentationFormat>Özel</PresentationFormat>
  <Paragraphs>230</Paragraphs>
  <Slides>43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43</vt:i4>
      </vt:variant>
    </vt:vector>
  </HeadingPairs>
  <TitlesOfParts>
    <vt:vector size="44" baseType="lpstr">
      <vt:lpstr>Chalkboard_16x9_TP102804845</vt:lpstr>
      <vt:lpstr>Bilgi Toplama</vt:lpstr>
      <vt:lpstr>İstihbarat Çeşitleri</vt:lpstr>
      <vt:lpstr>PowerPoint Sunusu</vt:lpstr>
      <vt:lpstr>Pasif Bilgi Toplama</vt:lpstr>
      <vt:lpstr>SIK KULLANILAN YÖNTEMLER:</vt:lpstr>
      <vt:lpstr>Link Extraction</vt:lpstr>
      <vt:lpstr>Ödev : </vt:lpstr>
      <vt:lpstr>Whois</vt:lpstr>
      <vt:lpstr>PowerPoint Sunusu</vt:lpstr>
      <vt:lpstr>Whois Bilgisi</vt:lpstr>
      <vt:lpstr>ARIN(American Registry for Internet Numbers)</vt:lpstr>
      <vt:lpstr>NETCRAFT</vt:lpstr>
      <vt:lpstr>CENTRALOPS:</vt:lpstr>
      <vt:lpstr>PowerPoint Sunusu</vt:lpstr>
      <vt:lpstr>IPAddress.com</vt:lpstr>
      <vt:lpstr>PowerPoint Sunusu</vt:lpstr>
      <vt:lpstr>Wayback Machine</vt:lpstr>
      <vt:lpstr>Waybackmachine </vt:lpstr>
      <vt:lpstr>PowerPoint Sunusu</vt:lpstr>
      <vt:lpstr>PowerPoint Sunusu</vt:lpstr>
      <vt:lpstr>İş ilanları - Kariyer.net</vt:lpstr>
      <vt:lpstr>linkedin</vt:lpstr>
      <vt:lpstr>Haberler</vt:lpstr>
      <vt:lpstr>Theharvester Script</vt:lpstr>
      <vt:lpstr>Theharvester Script</vt:lpstr>
      <vt:lpstr>Discover Script</vt:lpstr>
      <vt:lpstr>           Google Hacking Database (GHDB)</vt:lpstr>
      <vt:lpstr>            Google Hacking Database (GHDB)</vt:lpstr>
      <vt:lpstr>PowerPoint Sunusu</vt:lpstr>
      <vt:lpstr>PowerPoint Sunusu</vt:lpstr>
      <vt:lpstr>PowerPoint Sunusu</vt:lpstr>
      <vt:lpstr>PowerPoint Sunusu</vt:lpstr>
      <vt:lpstr>PowerPoint Sunusu</vt:lpstr>
      <vt:lpstr>Shodan.io Üzerinden Bilgi Toplama</vt:lpstr>
      <vt:lpstr>Shodan.io Üzerinden Bilgi Toplama</vt:lpstr>
      <vt:lpstr>Shodan.io Üzerinden Bilgi Toplama</vt:lpstr>
      <vt:lpstr>PowerPoint Sunusu</vt:lpstr>
      <vt:lpstr>Shodan.io parametreler</vt:lpstr>
      <vt:lpstr>Uygulama - Shodan.io</vt:lpstr>
      <vt:lpstr>         Metadata Analiz Aracı</vt:lpstr>
      <vt:lpstr>          Metadata Analiz Aracı</vt:lpstr>
      <vt:lpstr>PowerPoint Sunusu</vt:lpstr>
      <vt:lpstr>Kaynakça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2016-06-09T09:42:21Z</dcterms:created>
  <dcterms:modified xsi:type="dcterms:W3CDTF">2017-04-10T07:08:54Z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